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46" y="0"/>
            <a:ext cx="18287365" cy="657225"/>
          </a:xfrm>
          <a:custGeom>
            <a:avLst/>
            <a:gdLst/>
            <a:ahLst/>
            <a:cxnLst/>
            <a:rect l="l" t="t" r="r" b="b"/>
            <a:pathLst>
              <a:path w="18287365" h="657225">
                <a:moveTo>
                  <a:pt x="0" y="0"/>
                </a:moveTo>
                <a:lnTo>
                  <a:pt x="18287152" y="0"/>
                </a:lnTo>
                <a:lnTo>
                  <a:pt x="18287152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solidFill>
            <a:srgbClr val="608E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image" Target="../media/image72.png"/><Relationship Id="rId17" Type="http://schemas.openxmlformats.org/officeDocument/2006/relationships/image" Target="../media/image73.png"/><Relationship Id="rId18" Type="http://schemas.openxmlformats.org/officeDocument/2006/relationships/image" Target="../media/image74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g"/><Relationship Id="rId3" Type="http://schemas.openxmlformats.org/officeDocument/2006/relationships/image" Target="../media/image9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Relationship Id="rId4" Type="http://schemas.openxmlformats.org/officeDocument/2006/relationships/image" Target="../media/image97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image" Target="../media/image49.png"/><Relationship Id="rId14" Type="http://schemas.openxmlformats.org/officeDocument/2006/relationships/image" Target="../media/image50.png"/><Relationship Id="rId15" Type="http://schemas.openxmlformats.org/officeDocument/2006/relationships/image" Target="../media/image51.png"/><Relationship Id="rId16" Type="http://schemas.openxmlformats.org/officeDocument/2006/relationships/image" Target="../media/image52.png"/><Relationship Id="rId17" Type="http://schemas.openxmlformats.org/officeDocument/2006/relationships/image" Target="../media/image53.png"/><Relationship Id="rId18" Type="http://schemas.openxmlformats.org/officeDocument/2006/relationships/image" Target="../media/image54.png"/><Relationship Id="rId19" Type="http://schemas.openxmlformats.org/officeDocument/2006/relationships/image" Target="../media/image55.png"/><Relationship Id="rId20" Type="http://schemas.openxmlformats.org/officeDocument/2006/relationships/image" Target="../media/image56.png"/><Relationship Id="rId21" Type="http://schemas.openxmlformats.org/officeDocument/2006/relationships/image" Target="../media/image57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050" y="205231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1424" y="205231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30464" y="205231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4642" y="205231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5" y="0"/>
                </a:lnTo>
                <a:lnTo>
                  <a:pt x="14985345" y="521792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960540" y="3445408"/>
            <a:ext cx="8142605" cy="3616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830580" marR="822960">
              <a:lnSpc>
                <a:spcPct val="115799"/>
              </a:lnSpc>
              <a:spcBef>
                <a:spcPts val="100"/>
              </a:spcBef>
              <a:tabLst>
                <a:tab pos="1290955" algn="l"/>
                <a:tab pos="1357630" algn="l"/>
                <a:tab pos="1837055" algn="l"/>
                <a:tab pos="2339975" algn="l"/>
                <a:tab pos="2368550" algn="l"/>
                <a:tab pos="2847975" algn="l"/>
                <a:tab pos="2891155" algn="l"/>
                <a:tab pos="3373120" algn="l"/>
                <a:tab pos="3416300" algn="l"/>
                <a:tab pos="3895725" algn="l"/>
                <a:tab pos="4398645" algn="l"/>
                <a:tab pos="4425950" algn="l"/>
                <a:tab pos="4916805" algn="l"/>
                <a:tab pos="4944745" algn="l"/>
                <a:tab pos="5442585" algn="l"/>
                <a:tab pos="5471795" algn="l"/>
                <a:tab pos="5969635" algn="l"/>
                <a:tab pos="6022340" algn="l"/>
                <a:tab pos="6448425" algn="l"/>
                <a:tab pos="6975475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Ь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О  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Г	О	С		Т	И	Н	И		Ч		Н		О		</a:t>
            </a:r>
            <a:r>
              <a:rPr dirty="0" sz="2700" spc="370">
                <a:solidFill>
                  <a:srgbClr val="608E6B"/>
                </a:solidFill>
                <a:latin typeface="Arial"/>
                <a:cs typeface="Arial"/>
              </a:rPr>
              <a:t>-</a:t>
            </a:r>
            <a:endParaRPr sz="2700">
              <a:latin typeface="Arial"/>
              <a:cs typeface="Arial"/>
            </a:endParaRPr>
          </a:p>
          <a:p>
            <a:pPr algn="ctr" marL="12700" marR="5080">
              <a:lnSpc>
                <a:spcPct val="115799"/>
              </a:lnSpc>
              <a:tabLst>
                <a:tab pos="490855" algn="l"/>
                <a:tab pos="563245" algn="l"/>
                <a:tab pos="1042035" algn="l"/>
                <a:tab pos="1571625" algn="l"/>
                <a:tab pos="1616710" algn="l"/>
                <a:tab pos="2122805" algn="l"/>
                <a:tab pos="2142490" algn="l"/>
                <a:tab pos="2626360" algn="l"/>
                <a:tab pos="2660650" algn="l"/>
                <a:tab pos="3164205" algn="l"/>
                <a:tab pos="3642995" algn="l"/>
                <a:tab pos="3703954" algn="l"/>
                <a:tab pos="4170045" algn="l"/>
                <a:tab pos="4229735" algn="l"/>
                <a:tab pos="4708525" algn="l"/>
                <a:tab pos="5012690" algn="l"/>
                <a:tab pos="5212080" algn="l"/>
                <a:tab pos="5730240" algn="l"/>
                <a:tab pos="6256020" algn="l"/>
                <a:tab pos="6782434" algn="l"/>
                <a:tab pos="7333615" algn="l"/>
                <a:tab pos="7793990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З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90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85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Ь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Г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О  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К	О	М		П		Л		Е	К	С	А		С</a:t>
            </a:r>
            <a:endParaRPr sz="3400">
              <a:latin typeface="Liberation Sans"/>
              <a:cs typeface="Liberation Sans"/>
            </a:endParaRPr>
          </a:p>
          <a:p>
            <a:pPr algn="ctr">
              <a:lnSpc>
                <a:spcPct val="100000"/>
              </a:lnSpc>
              <a:spcBef>
                <a:spcPts val="645"/>
              </a:spcBef>
              <a:tabLst>
                <a:tab pos="526415" algn="l"/>
                <a:tab pos="1005840" algn="l"/>
                <a:tab pos="1532255" algn="l"/>
                <a:tab pos="2059305" algn="l"/>
                <a:tab pos="2585085" algn="l"/>
                <a:tab pos="3112135" algn="l"/>
                <a:tab pos="3615054" algn="l"/>
                <a:tab pos="4094479" algn="l"/>
                <a:tab pos="4645025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А	К	В	А	П	А	Р	К	О	М</a:t>
            </a:r>
            <a:endParaRPr sz="3400">
              <a:latin typeface="Liberation Sans"/>
              <a:cs typeface="Liberation Sans"/>
            </a:endParaRPr>
          </a:p>
          <a:p>
            <a:pPr algn="ctr" marL="76835">
              <a:lnSpc>
                <a:spcPct val="100000"/>
              </a:lnSpc>
              <a:spcBef>
                <a:spcPts val="2420"/>
              </a:spcBef>
              <a:tabLst>
                <a:tab pos="4322445" algn="l"/>
              </a:tabLst>
            </a:pP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1850" spc="43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43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3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	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30">
                <a:solidFill>
                  <a:srgbClr val="608E6B"/>
                </a:solidFill>
                <a:latin typeface="Liberation Sans"/>
                <a:cs typeface="Liberation Sans"/>
              </a:rPr>
              <a:t>Ж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endParaRPr sz="1850">
              <a:latin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046856" y="1356233"/>
            <a:ext cx="2501900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34670" algn="l"/>
                <a:tab pos="1013460" algn="l"/>
                <a:tab pos="1540510" algn="l"/>
                <a:tab pos="2066289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Э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Ы</a:t>
            </a:r>
            <a:endParaRPr sz="340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54260" y="1356233"/>
            <a:ext cx="4981575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5620" algn="l"/>
                <a:tab pos="1018540" algn="l"/>
                <a:tab pos="1545590" algn="l"/>
                <a:tab pos="2063750" algn="l"/>
                <a:tab pos="2589530" algn="l"/>
                <a:tab pos="3075305" algn="l"/>
                <a:tab pos="3602354" algn="l"/>
                <a:tab pos="4132579" algn="l"/>
                <a:tab pos="4658360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З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endParaRPr sz="3400">
              <a:latin typeface="Liberation Sans"/>
              <a:cs typeface="Liberation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800600"/>
            <a:ext cx="18288000" cy="238125"/>
          </a:xfrm>
          <a:custGeom>
            <a:avLst/>
            <a:gdLst/>
            <a:ahLst/>
            <a:cxnLst/>
            <a:rect l="l" t="t" r="r" b="b"/>
            <a:pathLst>
              <a:path w="18288000" h="238125">
                <a:moveTo>
                  <a:pt x="0" y="0"/>
                </a:moveTo>
                <a:lnTo>
                  <a:pt x="18287999" y="0"/>
                </a:lnTo>
                <a:lnTo>
                  <a:pt x="18287999" y="238124"/>
                </a:lnTo>
                <a:lnTo>
                  <a:pt x="0" y="238124"/>
                </a:lnTo>
                <a:lnTo>
                  <a:pt x="0" y="0"/>
                </a:lnTo>
                <a:close/>
              </a:path>
            </a:pathLst>
          </a:custGeom>
          <a:solidFill>
            <a:srgbClr val="608E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038426" y="46863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526" y="457200"/>
                </a:moveTo>
                <a:lnTo>
                  <a:pt x="182470" y="452555"/>
                </a:lnTo>
                <a:lnTo>
                  <a:pt x="139573" y="439235"/>
                </a:lnTo>
                <a:lnTo>
                  <a:pt x="100755" y="418158"/>
                </a:lnTo>
                <a:lnTo>
                  <a:pt x="66933" y="390244"/>
                </a:lnTo>
                <a:lnTo>
                  <a:pt x="39028" y="356412"/>
                </a:lnTo>
                <a:lnTo>
                  <a:pt x="17958" y="317581"/>
                </a:lnTo>
                <a:lnTo>
                  <a:pt x="4642" y="274672"/>
                </a:lnTo>
                <a:lnTo>
                  <a:pt x="0" y="228602"/>
                </a:lnTo>
                <a:lnTo>
                  <a:pt x="4642" y="182531"/>
                </a:lnTo>
                <a:lnTo>
                  <a:pt x="17958" y="139620"/>
                </a:lnTo>
                <a:lnTo>
                  <a:pt x="39028" y="100788"/>
                </a:lnTo>
                <a:lnTo>
                  <a:pt x="66933" y="66956"/>
                </a:lnTo>
                <a:lnTo>
                  <a:pt x="100755" y="39041"/>
                </a:lnTo>
                <a:lnTo>
                  <a:pt x="139573" y="17964"/>
                </a:lnTo>
                <a:lnTo>
                  <a:pt x="182470" y="4644"/>
                </a:lnTo>
                <a:lnTo>
                  <a:pt x="228526" y="0"/>
                </a:lnTo>
                <a:lnTo>
                  <a:pt x="274582" y="4644"/>
                </a:lnTo>
                <a:lnTo>
                  <a:pt x="317479" y="17964"/>
                </a:lnTo>
                <a:lnTo>
                  <a:pt x="356297" y="39041"/>
                </a:lnTo>
                <a:lnTo>
                  <a:pt x="390118" y="66956"/>
                </a:lnTo>
                <a:lnTo>
                  <a:pt x="418023" y="100788"/>
                </a:lnTo>
                <a:lnTo>
                  <a:pt x="439093" y="139620"/>
                </a:lnTo>
                <a:lnTo>
                  <a:pt x="452409" y="182531"/>
                </a:lnTo>
                <a:lnTo>
                  <a:pt x="457052" y="228602"/>
                </a:lnTo>
                <a:lnTo>
                  <a:pt x="452409" y="274672"/>
                </a:lnTo>
                <a:lnTo>
                  <a:pt x="439093" y="317581"/>
                </a:lnTo>
                <a:lnTo>
                  <a:pt x="418023" y="356412"/>
                </a:lnTo>
                <a:lnTo>
                  <a:pt x="390117" y="390244"/>
                </a:lnTo>
                <a:lnTo>
                  <a:pt x="356296" y="418158"/>
                </a:lnTo>
                <a:lnTo>
                  <a:pt x="317477" y="439235"/>
                </a:lnTo>
                <a:lnTo>
                  <a:pt x="274581" y="452555"/>
                </a:lnTo>
                <a:lnTo>
                  <a:pt x="228526" y="457200"/>
                </a:lnTo>
                <a:close/>
              </a:path>
            </a:pathLst>
          </a:custGeom>
          <a:solidFill>
            <a:srgbClr val="608E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934525" y="46863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526" y="457200"/>
                </a:moveTo>
                <a:lnTo>
                  <a:pt x="182470" y="452555"/>
                </a:lnTo>
                <a:lnTo>
                  <a:pt x="139573" y="439235"/>
                </a:lnTo>
                <a:lnTo>
                  <a:pt x="100755" y="418158"/>
                </a:lnTo>
                <a:lnTo>
                  <a:pt x="66933" y="390244"/>
                </a:lnTo>
                <a:lnTo>
                  <a:pt x="39028" y="356412"/>
                </a:lnTo>
                <a:lnTo>
                  <a:pt x="17958" y="317581"/>
                </a:lnTo>
                <a:lnTo>
                  <a:pt x="4642" y="274672"/>
                </a:lnTo>
                <a:lnTo>
                  <a:pt x="0" y="228602"/>
                </a:lnTo>
                <a:lnTo>
                  <a:pt x="4642" y="182531"/>
                </a:lnTo>
                <a:lnTo>
                  <a:pt x="17958" y="139620"/>
                </a:lnTo>
                <a:lnTo>
                  <a:pt x="39028" y="100788"/>
                </a:lnTo>
                <a:lnTo>
                  <a:pt x="66933" y="66956"/>
                </a:lnTo>
                <a:lnTo>
                  <a:pt x="100755" y="39041"/>
                </a:lnTo>
                <a:lnTo>
                  <a:pt x="139573" y="17964"/>
                </a:lnTo>
                <a:lnTo>
                  <a:pt x="182470" y="4644"/>
                </a:lnTo>
                <a:lnTo>
                  <a:pt x="228526" y="0"/>
                </a:lnTo>
                <a:lnTo>
                  <a:pt x="274582" y="4644"/>
                </a:lnTo>
                <a:lnTo>
                  <a:pt x="317479" y="17964"/>
                </a:lnTo>
                <a:lnTo>
                  <a:pt x="356297" y="39041"/>
                </a:lnTo>
                <a:lnTo>
                  <a:pt x="390118" y="66956"/>
                </a:lnTo>
                <a:lnTo>
                  <a:pt x="418023" y="100788"/>
                </a:lnTo>
                <a:lnTo>
                  <a:pt x="439093" y="139620"/>
                </a:lnTo>
                <a:lnTo>
                  <a:pt x="452409" y="182531"/>
                </a:lnTo>
                <a:lnTo>
                  <a:pt x="457052" y="228602"/>
                </a:lnTo>
                <a:lnTo>
                  <a:pt x="452409" y="274672"/>
                </a:lnTo>
                <a:lnTo>
                  <a:pt x="439093" y="317581"/>
                </a:lnTo>
                <a:lnTo>
                  <a:pt x="418023" y="356412"/>
                </a:lnTo>
                <a:lnTo>
                  <a:pt x="390117" y="390244"/>
                </a:lnTo>
                <a:lnTo>
                  <a:pt x="356296" y="418158"/>
                </a:lnTo>
                <a:lnTo>
                  <a:pt x="317477" y="439235"/>
                </a:lnTo>
                <a:lnTo>
                  <a:pt x="274581" y="452555"/>
                </a:lnTo>
                <a:lnTo>
                  <a:pt x="228526" y="457200"/>
                </a:lnTo>
                <a:close/>
              </a:path>
            </a:pathLst>
          </a:custGeom>
          <a:solidFill>
            <a:srgbClr val="608E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525877" y="4686300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526" y="457200"/>
                </a:moveTo>
                <a:lnTo>
                  <a:pt x="182470" y="452555"/>
                </a:lnTo>
                <a:lnTo>
                  <a:pt x="139573" y="439235"/>
                </a:lnTo>
                <a:lnTo>
                  <a:pt x="100755" y="418158"/>
                </a:lnTo>
                <a:lnTo>
                  <a:pt x="66933" y="390244"/>
                </a:lnTo>
                <a:lnTo>
                  <a:pt x="39028" y="356412"/>
                </a:lnTo>
                <a:lnTo>
                  <a:pt x="17958" y="317581"/>
                </a:lnTo>
                <a:lnTo>
                  <a:pt x="4642" y="274672"/>
                </a:lnTo>
                <a:lnTo>
                  <a:pt x="0" y="228602"/>
                </a:lnTo>
                <a:lnTo>
                  <a:pt x="4642" y="182531"/>
                </a:lnTo>
                <a:lnTo>
                  <a:pt x="17958" y="139620"/>
                </a:lnTo>
                <a:lnTo>
                  <a:pt x="39028" y="100788"/>
                </a:lnTo>
                <a:lnTo>
                  <a:pt x="66933" y="66956"/>
                </a:lnTo>
                <a:lnTo>
                  <a:pt x="100755" y="39041"/>
                </a:lnTo>
                <a:lnTo>
                  <a:pt x="139573" y="17964"/>
                </a:lnTo>
                <a:lnTo>
                  <a:pt x="182470" y="4644"/>
                </a:lnTo>
                <a:lnTo>
                  <a:pt x="228526" y="0"/>
                </a:lnTo>
                <a:lnTo>
                  <a:pt x="274582" y="4644"/>
                </a:lnTo>
                <a:lnTo>
                  <a:pt x="317479" y="17964"/>
                </a:lnTo>
                <a:lnTo>
                  <a:pt x="356297" y="39041"/>
                </a:lnTo>
                <a:lnTo>
                  <a:pt x="390118" y="66956"/>
                </a:lnTo>
                <a:lnTo>
                  <a:pt x="418023" y="100788"/>
                </a:lnTo>
                <a:lnTo>
                  <a:pt x="439093" y="139620"/>
                </a:lnTo>
                <a:lnTo>
                  <a:pt x="452409" y="182531"/>
                </a:lnTo>
                <a:lnTo>
                  <a:pt x="457052" y="228602"/>
                </a:lnTo>
                <a:lnTo>
                  <a:pt x="452409" y="274672"/>
                </a:lnTo>
                <a:lnTo>
                  <a:pt x="439093" y="317581"/>
                </a:lnTo>
                <a:lnTo>
                  <a:pt x="418023" y="356412"/>
                </a:lnTo>
                <a:lnTo>
                  <a:pt x="390117" y="390244"/>
                </a:lnTo>
                <a:lnTo>
                  <a:pt x="356296" y="418158"/>
                </a:lnTo>
                <a:lnTo>
                  <a:pt x="317477" y="439235"/>
                </a:lnTo>
                <a:lnTo>
                  <a:pt x="274581" y="452555"/>
                </a:lnTo>
                <a:lnTo>
                  <a:pt x="228526" y="457200"/>
                </a:lnTo>
                <a:close/>
              </a:path>
            </a:pathLst>
          </a:custGeom>
          <a:solidFill>
            <a:srgbClr val="608E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51631" y="4090574"/>
            <a:ext cx="3663315" cy="4279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18135" algn="l"/>
                <a:tab pos="946785" algn="l"/>
                <a:tab pos="1393825" algn="l"/>
                <a:tab pos="1784985" algn="l"/>
                <a:tab pos="2195195" algn="l"/>
                <a:tab pos="2603500" algn="l"/>
                <a:tab pos="3016250" algn="l"/>
                <a:tab pos="3408045" algn="l"/>
              </a:tabLst>
            </a:pPr>
            <a:r>
              <a:rPr dirty="0" sz="1900" spc="30">
                <a:solidFill>
                  <a:srgbClr val="608E6B"/>
                </a:solidFill>
                <a:latin typeface="Arial"/>
                <a:cs typeface="Arial"/>
              </a:rPr>
              <a:t>1</a:t>
            </a:r>
            <a:r>
              <a:rPr dirty="0" sz="1900" spc="30">
                <a:solidFill>
                  <a:srgbClr val="608E6B"/>
                </a:solidFill>
                <a:latin typeface="Arial"/>
                <a:cs typeface="Arial"/>
              </a:rPr>
              <a:t>	</a:t>
            </a:r>
            <a:r>
              <a:rPr dirty="0" sz="1900" spc="635">
                <a:solidFill>
                  <a:srgbClr val="608E6B"/>
                </a:solidFill>
                <a:latin typeface="Arial"/>
                <a:cs typeface="Arial"/>
              </a:rPr>
              <a:t>8</a:t>
            </a:r>
            <a:r>
              <a:rPr dirty="0" sz="1900" spc="635">
                <a:solidFill>
                  <a:srgbClr val="608E6B"/>
                </a:solidFill>
                <a:latin typeface="Arial"/>
                <a:cs typeface="Arial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endParaRPr sz="2650">
              <a:latin typeface="Liberation Sans"/>
              <a:cs typeface="Liberation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30913" y="4081049"/>
            <a:ext cx="3649345" cy="4279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18135" algn="l"/>
                <a:tab pos="932815" algn="l"/>
                <a:tab pos="1379855" algn="l"/>
                <a:tab pos="1771014" algn="l"/>
                <a:tab pos="2181225" algn="l"/>
                <a:tab pos="2589530" algn="l"/>
                <a:tab pos="3002280" algn="l"/>
                <a:tab pos="3393440" algn="l"/>
              </a:tabLst>
            </a:pPr>
            <a:r>
              <a:rPr dirty="0" sz="1900" spc="30">
                <a:solidFill>
                  <a:srgbClr val="608E6B"/>
                </a:solidFill>
                <a:latin typeface="Arial"/>
                <a:cs typeface="Arial"/>
              </a:rPr>
              <a:t>1</a:t>
            </a:r>
            <a:r>
              <a:rPr dirty="0" sz="1900" spc="30">
                <a:solidFill>
                  <a:srgbClr val="608E6B"/>
                </a:solidFill>
                <a:latin typeface="Arial"/>
                <a:cs typeface="Arial"/>
              </a:rPr>
              <a:t>	</a:t>
            </a:r>
            <a:r>
              <a:rPr dirty="0" sz="1900" spc="525">
                <a:solidFill>
                  <a:srgbClr val="608E6B"/>
                </a:solidFill>
                <a:latin typeface="Arial"/>
                <a:cs typeface="Arial"/>
              </a:rPr>
              <a:t>2</a:t>
            </a:r>
            <a:r>
              <a:rPr dirty="0" sz="1900" spc="525">
                <a:solidFill>
                  <a:srgbClr val="608E6B"/>
                </a:solidFill>
                <a:latin typeface="Arial"/>
                <a:cs typeface="Arial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endParaRPr sz="2650">
              <a:latin typeface="Liberation Sans"/>
              <a:cs typeface="Liberatio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008992" y="4090574"/>
            <a:ext cx="3354070" cy="4279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637540" algn="l"/>
                <a:tab pos="1084580" algn="l"/>
                <a:tab pos="1475740" algn="l"/>
                <a:tab pos="1885950" algn="l"/>
                <a:tab pos="2294255" algn="l"/>
                <a:tab pos="2707005" algn="l"/>
                <a:tab pos="3098800" algn="l"/>
              </a:tabLst>
            </a:pPr>
            <a:r>
              <a:rPr dirty="0" sz="1900" spc="610">
                <a:solidFill>
                  <a:srgbClr val="608E6B"/>
                </a:solidFill>
                <a:latin typeface="Arial"/>
                <a:cs typeface="Arial"/>
              </a:rPr>
              <a:t>6</a:t>
            </a:r>
            <a:r>
              <a:rPr dirty="0" sz="1900" spc="610">
                <a:solidFill>
                  <a:srgbClr val="608E6B"/>
                </a:solidFill>
                <a:latin typeface="Arial"/>
                <a:cs typeface="Arial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2650" spc="-10" b="1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endParaRPr sz="2650">
              <a:latin typeface="Liberation Sans"/>
              <a:cs typeface="Liberation San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8569" y="2997485"/>
            <a:ext cx="3750945" cy="6921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49530">
              <a:lnSpc>
                <a:spcPct val="118200"/>
              </a:lnSpc>
              <a:spcBef>
                <a:spcPts val="90"/>
              </a:spcBef>
            </a:pP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Ориентировочная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стоимость 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составляет </a:t>
            </a:r>
            <a:r>
              <a:rPr dirty="0" sz="1750" spc="90">
                <a:solidFill>
                  <a:srgbClr val="608E6B"/>
                </a:solidFill>
                <a:latin typeface="Arial"/>
                <a:cs typeface="Arial"/>
              </a:rPr>
              <a:t>5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долл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13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США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41926" y="2997485"/>
            <a:ext cx="3754120" cy="6921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51435">
              <a:lnSpc>
                <a:spcPct val="118200"/>
              </a:lnSpc>
              <a:spcBef>
                <a:spcPts val="90"/>
              </a:spcBef>
            </a:pP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Ориентировочная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стоимость 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составляет </a:t>
            </a:r>
            <a:r>
              <a:rPr dirty="0" sz="1750" spc="114">
                <a:solidFill>
                  <a:srgbClr val="608E6B"/>
                </a:solidFill>
                <a:latin typeface="Arial"/>
                <a:cs typeface="Arial"/>
              </a:rPr>
              <a:t>4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долл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12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США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896032" y="2997485"/>
            <a:ext cx="3704590" cy="6921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26670">
              <a:lnSpc>
                <a:spcPct val="118200"/>
              </a:lnSpc>
              <a:spcBef>
                <a:spcPts val="90"/>
              </a:spcBef>
            </a:pP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Ориентировочная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стоимость 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составляет </a:t>
            </a:r>
            <a:r>
              <a:rPr dirty="0" sz="1750" spc="-275">
                <a:solidFill>
                  <a:srgbClr val="608E6B"/>
                </a:solidFill>
                <a:latin typeface="Arial"/>
                <a:cs typeface="Arial"/>
              </a:rPr>
              <a:t>1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долл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-12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США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3375" y="5385333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33375" y="5671083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3375" y="6242583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33375" y="7099833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33375" y="8814333"/>
            <a:ext cx="76200" cy="7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33375" y="9385833"/>
            <a:ext cx="76200" cy="76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33375" y="9957333"/>
            <a:ext cx="76200" cy="7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536922" y="5247379"/>
            <a:ext cx="4958080" cy="48850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197485">
              <a:lnSpc>
                <a:spcPct val="101400"/>
              </a:lnSpc>
              <a:spcBef>
                <a:spcPts val="105"/>
              </a:spcBef>
            </a:pP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Ограждение территории комплекса 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Устройство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инженерных сетей </a:t>
            </a:r>
            <a:r>
              <a:rPr dirty="0" sz="1850" spc="-10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850" spc="-10">
                <a:solidFill>
                  <a:srgbClr val="608E6B"/>
                </a:solidFill>
                <a:latin typeface="Liberation Sans"/>
                <a:cs typeface="Liberation Sans"/>
              </a:rPr>
              <a:t>котельная</a:t>
            </a:r>
            <a:r>
              <a:rPr dirty="0" sz="1850" spc="-10">
                <a:solidFill>
                  <a:srgbClr val="608E6B"/>
                </a:solidFill>
                <a:latin typeface="Arial"/>
                <a:cs typeface="Arial"/>
              </a:rPr>
              <a:t>,  </a:t>
            </a:r>
            <a:r>
              <a:rPr dirty="0" sz="1850" spc="-25">
                <a:solidFill>
                  <a:srgbClr val="608E6B"/>
                </a:solidFill>
                <a:latin typeface="Liberation Sans"/>
                <a:cs typeface="Liberation Sans"/>
              </a:rPr>
              <a:t>ТЭП</a:t>
            </a:r>
            <a:r>
              <a:rPr dirty="0" sz="1850" spc="-25">
                <a:solidFill>
                  <a:srgbClr val="608E6B"/>
                </a:solidFill>
                <a:latin typeface="Arial"/>
                <a:cs typeface="Arial"/>
              </a:rPr>
              <a:t>,</a:t>
            </a:r>
            <a:r>
              <a:rPr dirty="0" sz="1850" spc="-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5">
                <a:solidFill>
                  <a:srgbClr val="608E6B"/>
                </a:solidFill>
                <a:latin typeface="Liberation Sans"/>
                <a:cs typeface="Liberation Sans"/>
              </a:rPr>
              <a:t>ГРП</a:t>
            </a:r>
            <a:r>
              <a:rPr dirty="0" sz="1850" spc="5">
                <a:solidFill>
                  <a:srgbClr val="608E6B"/>
                </a:solidFill>
                <a:latin typeface="Arial"/>
                <a:cs typeface="Arial"/>
              </a:rPr>
              <a:t>)</a:t>
            </a:r>
            <a:endParaRPr sz="1850">
              <a:latin typeface="Arial"/>
              <a:cs typeface="Arial"/>
            </a:endParaRPr>
          </a:p>
          <a:p>
            <a:pPr marL="12700" marR="826769">
              <a:lnSpc>
                <a:spcPts val="2250"/>
              </a:lnSpc>
              <a:spcBef>
                <a:spcPts val="80"/>
              </a:spcBef>
            </a:pP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Строительство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мансардного этажа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 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отделка фасада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основного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здания  комплекса</a:t>
            </a:r>
            <a:endParaRPr sz="1850">
              <a:latin typeface="Liberation Sans"/>
              <a:cs typeface="Liberation Sans"/>
            </a:endParaRPr>
          </a:p>
          <a:p>
            <a:pPr marL="12700" marR="137160">
              <a:lnSpc>
                <a:spcPts val="2250"/>
              </a:lnSpc>
            </a:pP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Строительство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ввод в эксплуатацию  Аквапарка 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750" spc="75">
                <a:solidFill>
                  <a:srgbClr val="608E6B"/>
                </a:solidFill>
                <a:latin typeface="Arial"/>
                <a:cs typeface="Arial"/>
              </a:rPr>
              <a:t>1500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кв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м </a:t>
            </a:r>
            <a:r>
              <a:rPr dirty="0" sz="1850" spc="-270">
                <a:solidFill>
                  <a:srgbClr val="608E6B"/>
                </a:solidFill>
                <a:latin typeface="Arial"/>
                <a:cs typeface="Arial"/>
              </a:rPr>
              <a:t>–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система </a:t>
            </a:r>
            <a:r>
              <a:rPr dirty="0" sz="1850" spc="-5">
                <a:solidFill>
                  <a:srgbClr val="608E6B"/>
                </a:solidFill>
                <a:latin typeface="Liberation Sans"/>
                <a:cs typeface="Liberation Sans"/>
              </a:rPr>
              <a:t>бассейнов</a:t>
            </a:r>
            <a:r>
              <a:rPr dirty="0" sz="1850" spc="-5">
                <a:solidFill>
                  <a:srgbClr val="608E6B"/>
                </a:solidFill>
                <a:latin typeface="Arial"/>
                <a:cs typeface="Arial"/>
              </a:rPr>
              <a:t>,  </a:t>
            </a:r>
            <a:r>
              <a:rPr dirty="0" sz="1850" spc="-10">
                <a:solidFill>
                  <a:srgbClr val="608E6B"/>
                </a:solidFill>
                <a:latin typeface="Liberation Sans"/>
                <a:cs typeface="Liberation Sans"/>
              </a:rPr>
              <a:t>купель</a:t>
            </a:r>
            <a:r>
              <a:rPr dirty="0" sz="1850" spc="-10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купель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 водой мертвого </a:t>
            </a:r>
            <a:r>
              <a:rPr dirty="0" sz="1850" spc="-20">
                <a:solidFill>
                  <a:srgbClr val="608E6B"/>
                </a:solidFill>
                <a:latin typeface="Liberation Sans"/>
                <a:cs typeface="Liberation Sans"/>
              </a:rPr>
              <a:t>моря</a:t>
            </a:r>
            <a:r>
              <a:rPr dirty="0" sz="1850" spc="-20">
                <a:solidFill>
                  <a:srgbClr val="608E6B"/>
                </a:solidFill>
                <a:latin typeface="Arial"/>
                <a:cs typeface="Arial"/>
              </a:rPr>
              <a:t>, 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сауны </a:t>
            </a:r>
            <a:r>
              <a:rPr dirty="0" sz="1850" spc="-15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850" spc="-15">
                <a:solidFill>
                  <a:srgbClr val="608E6B"/>
                </a:solidFill>
                <a:latin typeface="Liberation Sans"/>
                <a:cs typeface="Liberation Sans"/>
              </a:rPr>
              <a:t>русская</a:t>
            </a:r>
            <a:r>
              <a:rPr dirty="0" sz="1850" spc="-15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-5">
                <a:solidFill>
                  <a:srgbClr val="608E6B"/>
                </a:solidFill>
                <a:latin typeface="Liberation Sans"/>
                <a:cs typeface="Liberation Sans"/>
              </a:rPr>
              <a:t>финская</a:t>
            </a:r>
            <a:r>
              <a:rPr dirty="0" sz="1850" spc="-5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-10">
                <a:solidFill>
                  <a:srgbClr val="608E6B"/>
                </a:solidFill>
                <a:latin typeface="Liberation Sans"/>
                <a:cs typeface="Liberation Sans"/>
              </a:rPr>
              <a:t>хамам</a:t>
            </a:r>
            <a:r>
              <a:rPr dirty="0" sz="1850" spc="-10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-15">
                <a:solidFill>
                  <a:srgbClr val="608E6B"/>
                </a:solidFill>
                <a:latin typeface="Liberation Sans"/>
                <a:cs typeface="Liberation Sans"/>
              </a:rPr>
              <a:t>арома</a:t>
            </a:r>
            <a:r>
              <a:rPr dirty="0" sz="1850" spc="-15">
                <a:solidFill>
                  <a:srgbClr val="608E6B"/>
                </a:solidFill>
                <a:latin typeface="Arial"/>
                <a:cs typeface="Arial"/>
              </a:rPr>
              <a:t>), 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японская </a:t>
            </a:r>
            <a:r>
              <a:rPr dirty="0" sz="1850" spc="-10">
                <a:solidFill>
                  <a:srgbClr val="608E6B"/>
                </a:solidFill>
                <a:latin typeface="Liberation Sans"/>
                <a:cs typeface="Liberation Sans"/>
              </a:rPr>
              <a:t>офуро</a:t>
            </a:r>
            <a:r>
              <a:rPr dirty="0" sz="1850" spc="-10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дорожка </a:t>
            </a:r>
            <a:r>
              <a:rPr dirty="0" sz="1850" spc="-10">
                <a:solidFill>
                  <a:srgbClr val="608E6B"/>
                </a:solidFill>
                <a:latin typeface="Liberation Sans"/>
                <a:cs typeface="Liberation Sans"/>
              </a:rPr>
              <a:t>Кнейпа</a:t>
            </a:r>
            <a:r>
              <a:rPr dirty="0" sz="1850" spc="-10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соляная  </a:t>
            </a:r>
            <a:r>
              <a:rPr dirty="0" sz="1850" spc="-5">
                <a:solidFill>
                  <a:srgbClr val="608E6B"/>
                </a:solidFill>
                <a:latin typeface="Liberation Sans"/>
                <a:cs typeface="Liberation Sans"/>
              </a:rPr>
              <a:t>комната</a:t>
            </a:r>
            <a:r>
              <a:rPr dirty="0" sz="1850" spc="-5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-10">
                <a:solidFill>
                  <a:srgbClr val="608E6B"/>
                </a:solidFill>
                <a:latin typeface="Liberation Sans"/>
                <a:cs typeface="Liberation Sans"/>
              </a:rPr>
              <a:t>джакузи</a:t>
            </a:r>
            <a:r>
              <a:rPr dirty="0" sz="1850" spc="-10">
                <a:solidFill>
                  <a:srgbClr val="608E6B"/>
                </a:solidFill>
                <a:latin typeface="Arial"/>
                <a:cs typeface="Arial"/>
              </a:rPr>
              <a:t>,</a:t>
            </a:r>
            <a:r>
              <a:rPr dirty="0" sz="185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фитобар</a:t>
            </a:r>
            <a:r>
              <a:rPr dirty="0" sz="1850" spc="10">
                <a:solidFill>
                  <a:srgbClr val="608E6B"/>
                </a:solidFill>
                <a:latin typeface="Arial"/>
                <a:cs typeface="Arial"/>
              </a:rPr>
              <a:t>)</a:t>
            </a:r>
            <a:endParaRPr sz="1850">
              <a:latin typeface="Arial"/>
              <a:cs typeface="Arial"/>
            </a:endParaRPr>
          </a:p>
          <a:p>
            <a:pPr marL="12700" marR="5080">
              <a:lnSpc>
                <a:spcPts val="2250"/>
              </a:lnSpc>
            </a:pP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Строительство </a:t>
            </a:r>
            <a:r>
              <a:rPr dirty="0" sz="1750" spc="40">
                <a:solidFill>
                  <a:srgbClr val="608E6B"/>
                </a:solidFill>
                <a:latin typeface="Arial"/>
                <a:cs typeface="Arial"/>
              </a:rPr>
              <a:t>3</a:t>
            </a:r>
            <a:r>
              <a:rPr dirty="0" sz="1850" spc="40">
                <a:solidFill>
                  <a:srgbClr val="608E6B"/>
                </a:solidFill>
                <a:latin typeface="Arial"/>
                <a:cs typeface="Arial"/>
              </a:rPr>
              <a:t>-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х этажной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пристройки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под  рестораны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конференц</a:t>
            </a:r>
            <a:r>
              <a:rPr dirty="0" sz="1850" spc="-4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зал</a:t>
            </a:r>
            <a:endParaRPr sz="1850">
              <a:latin typeface="Liberation Sans"/>
              <a:cs typeface="Liberation Sans"/>
            </a:endParaRPr>
          </a:p>
          <a:p>
            <a:pPr marL="12700" marR="1045844">
              <a:lnSpc>
                <a:spcPts val="2250"/>
              </a:lnSpc>
            </a:pP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Ввод в эксплуатацию</a:t>
            </a:r>
            <a:r>
              <a:rPr dirty="0" sz="1850" spc="-10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панорамного  ресторана на сто</a:t>
            </a:r>
            <a:r>
              <a:rPr dirty="0" sz="1850" spc="-4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мест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ts val="2170"/>
              </a:lnSpc>
            </a:pP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Частичное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благоустройство</a:t>
            </a:r>
            <a:r>
              <a:rPr dirty="0" sz="1850" spc="-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территории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76975" y="5645568"/>
            <a:ext cx="76200" cy="76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276975" y="6093243"/>
            <a:ext cx="76200" cy="76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276975" y="6540919"/>
            <a:ext cx="76200" cy="76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276975" y="6988594"/>
            <a:ext cx="76200" cy="76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276975" y="7436269"/>
            <a:ext cx="76200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276975" y="7883944"/>
            <a:ext cx="76200" cy="76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276975" y="8331619"/>
            <a:ext cx="76200" cy="76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6480521" y="5347404"/>
            <a:ext cx="4083685" cy="3159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58800"/>
              </a:lnSpc>
              <a:spcBef>
                <a:spcPts val="90"/>
              </a:spcBef>
            </a:pP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Отделка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главного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здания комплекса  Ресторан на </a:t>
            </a:r>
            <a:r>
              <a:rPr dirty="0" sz="1750" spc="170">
                <a:solidFill>
                  <a:srgbClr val="608E6B"/>
                </a:solidFill>
                <a:latin typeface="Arial"/>
                <a:cs typeface="Arial"/>
              </a:rPr>
              <a:t>250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человек  Предметы интерьера  Видеонаблюдение</a:t>
            </a:r>
            <a:endParaRPr sz="1850">
              <a:latin typeface="Liberation Sans"/>
              <a:cs typeface="Liberation Sans"/>
            </a:endParaRPr>
          </a:p>
          <a:p>
            <a:pPr marL="12700" marR="821055">
              <a:lnSpc>
                <a:spcPct val="158800"/>
              </a:lnSpc>
            </a:pP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Медицинское оборудование  Подсыпка пляжа 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Благоустройство</a:t>
            </a:r>
            <a:r>
              <a:rPr dirty="0" sz="1850" spc="-3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территории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306300" y="5645568"/>
            <a:ext cx="76200" cy="76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306300" y="6540919"/>
            <a:ext cx="76200" cy="762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2306300" y="6988594"/>
            <a:ext cx="76200" cy="762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2509847" y="5347404"/>
            <a:ext cx="5499735" cy="1816100"/>
          </a:xfrm>
          <a:prstGeom prst="rect">
            <a:avLst/>
          </a:prstGeom>
        </p:spPr>
        <p:txBody>
          <a:bodyPr wrap="square" lIns="0" tIns="1771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dirty="0" sz="1750" spc="114">
                <a:solidFill>
                  <a:srgbClr val="608E6B"/>
                </a:solidFill>
                <a:latin typeface="Arial"/>
                <a:cs typeface="Arial"/>
              </a:rPr>
              <a:t>4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коттеджа </a:t>
            </a:r>
            <a:r>
              <a:rPr dirty="0" sz="1850" spc="-15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750" spc="-15">
                <a:solidFill>
                  <a:srgbClr val="608E6B"/>
                </a:solidFill>
                <a:latin typeface="Arial"/>
                <a:cs typeface="Arial"/>
              </a:rPr>
              <a:t>3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коттеджа площадью </a:t>
            </a:r>
            <a:r>
              <a:rPr dirty="0" sz="1750" spc="75">
                <a:solidFill>
                  <a:srgbClr val="608E6B"/>
                </a:solidFill>
                <a:latin typeface="Arial"/>
                <a:cs typeface="Arial"/>
              </a:rPr>
              <a:t>75 </a:t>
            </a:r>
            <a:r>
              <a:rPr dirty="0" sz="1850" spc="-40">
                <a:solidFill>
                  <a:srgbClr val="608E6B"/>
                </a:solidFill>
                <a:latin typeface="Liberation Sans"/>
                <a:cs typeface="Liberation Sans"/>
              </a:rPr>
              <a:t>кв</a:t>
            </a:r>
            <a:r>
              <a:rPr dirty="0" sz="1850" spc="-40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м и</a:t>
            </a:r>
            <a:r>
              <a:rPr dirty="0" sz="1850" spc="-16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750" spc="75">
                <a:solidFill>
                  <a:srgbClr val="608E6B"/>
                </a:solidFill>
                <a:latin typeface="Arial"/>
                <a:cs typeface="Arial"/>
              </a:rPr>
              <a:t>VIP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-</a:t>
            </a:r>
            <a:endParaRPr sz="1850">
              <a:latin typeface="Arial"/>
              <a:cs typeface="Arial"/>
            </a:endParaRPr>
          </a:p>
          <a:p>
            <a:pPr marL="12700" marR="2208530">
              <a:lnSpc>
                <a:spcPct val="158800"/>
              </a:lnSpc>
            </a:pP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коттедж </a:t>
            </a:r>
            <a:r>
              <a:rPr dirty="0" sz="1850" spc="65">
                <a:solidFill>
                  <a:srgbClr val="608E6B"/>
                </a:solidFill>
                <a:latin typeface="Arial"/>
                <a:cs typeface="Arial"/>
              </a:rPr>
              <a:t>- </a:t>
            </a:r>
            <a:r>
              <a:rPr dirty="0" sz="1750" spc="40">
                <a:solidFill>
                  <a:srgbClr val="608E6B"/>
                </a:solidFill>
                <a:latin typeface="Arial"/>
                <a:cs typeface="Arial"/>
              </a:rPr>
              <a:t>150 </a:t>
            </a:r>
            <a:r>
              <a:rPr dirty="0" sz="1850" spc="-40">
                <a:solidFill>
                  <a:srgbClr val="608E6B"/>
                </a:solidFill>
                <a:latin typeface="Liberation Sans"/>
                <a:cs typeface="Liberation Sans"/>
              </a:rPr>
              <a:t>кв</a:t>
            </a:r>
            <a:r>
              <a:rPr dirty="0" sz="1850" spc="-40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1850">
                <a:solidFill>
                  <a:srgbClr val="608E6B"/>
                </a:solidFill>
                <a:latin typeface="Arial"/>
                <a:cs typeface="Arial"/>
              </a:rPr>
              <a:t>) 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Строительство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кафе 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Установка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беседок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-8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скамеек</a:t>
            </a:r>
            <a:endParaRPr sz="1850">
              <a:latin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147939" y="1356233"/>
            <a:ext cx="9787255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39115" algn="l"/>
                <a:tab pos="1018540" algn="l"/>
                <a:tab pos="1521460" algn="l"/>
                <a:tab pos="2005330" algn="l"/>
                <a:tab pos="2484120" algn="l"/>
                <a:tab pos="2963545" algn="l"/>
                <a:tab pos="3447415" algn="l"/>
                <a:tab pos="3950335" algn="l"/>
                <a:tab pos="4792980" algn="l"/>
                <a:tab pos="5318760" algn="l"/>
                <a:tab pos="5845810" algn="l"/>
                <a:tab pos="6372860" algn="l"/>
                <a:tab pos="6875780" algn="l"/>
                <a:tab pos="7402830" algn="l"/>
                <a:tab pos="7881620" algn="l"/>
                <a:tab pos="8407400" algn="l"/>
                <a:tab pos="8938260" algn="l"/>
                <a:tab pos="9463405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Й</a:t>
            </a:r>
            <a:endParaRPr sz="340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1868" y="2185409"/>
            <a:ext cx="3677920" cy="10826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065" marR="5080">
              <a:lnSpc>
                <a:spcPct val="125000"/>
              </a:lnSpc>
              <a:spcBef>
                <a:spcPts val="90"/>
              </a:spcBef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Актуализация строительного 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проекта</a:t>
            </a:r>
            <a:endParaRPr sz="1850">
              <a:latin typeface="Liberation Sans"/>
              <a:cs typeface="Liberation Sans"/>
            </a:endParaRPr>
          </a:p>
          <a:p>
            <a:pPr algn="ctr" marL="81915">
              <a:lnSpc>
                <a:spcPct val="100000"/>
              </a:lnSpc>
              <a:spcBef>
                <a:spcPts val="555"/>
              </a:spcBef>
            </a:pPr>
            <a:r>
              <a:rPr dirty="0" sz="1750" spc="185">
                <a:solidFill>
                  <a:srgbClr val="608E6B"/>
                </a:solidFill>
                <a:latin typeface="Arial"/>
                <a:cs typeface="Arial"/>
              </a:rPr>
              <a:t>0</a:t>
            </a:r>
            <a:r>
              <a:rPr dirty="0" sz="1850" spc="185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750" spc="185">
                <a:solidFill>
                  <a:srgbClr val="608E6B"/>
                </a:solidFill>
                <a:latin typeface="Arial"/>
                <a:cs typeface="Arial"/>
              </a:rPr>
              <a:t>2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долл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-5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США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98096" y="2366384"/>
            <a:ext cx="2733675" cy="730250"/>
          </a:xfrm>
          <a:prstGeom prst="rect">
            <a:avLst/>
          </a:prstGeom>
        </p:spPr>
        <p:txBody>
          <a:bodyPr wrap="square" lIns="0" tIns="819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Здания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35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сооружения</a:t>
            </a:r>
            <a:endParaRPr sz="1850">
              <a:latin typeface="Liberation Sans"/>
              <a:cs typeface="Liberation Sans"/>
            </a:endParaRPr>
          </a:p>
          <a:p>
            <a:pPr algn="ctr" marL="81915">
              <a:lnSpc>
                <a:spcPct val="100000"/>
              </a:lnSpc>
              <a:spcBef>
                <a:spcPts val="555"/>
              </a:spcBef>
            </a:pPr>
            <a:r>
              <a:rPr dirty="0" sz="1750" spc="190">
                <a:solidFill>
                  <a:srgbClr val="608E6B"/>
                </a:solidFill>
                <a:latin typeface="Arial"/>
                <a:cs typeface="Arial"/>
              </a:rPr>
              <a:t>8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долл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-7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США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3089" y="6443084"/>
            <a:ext cx="3686810" cy="730250"/>
          </a:xfrm>
          <a:prstGeom prst="rect">
            <a:avLst/>
          </a:prstGeom>
        </p:spPr>
        <p:txBody>
          <a:bodyPr wrap="square" lIns="0" tIns="819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Благоустройство</a:t>
            </a:r>
            <a:r>
              <a:rPr dirty="0" sz="1850" spc="19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территории</a:t>
            </a:r>
            <a:endParaRPr sz="1850">
              <a:latin typeface="Liberation Sans"/>
              <a:cs typeface="Liberation Sans"/>
            </a:endParaRPr>
          </a:p>
          <a:p>
            <a:pPr algn="ctr" marL="81915">
              <a:lnSpc>
                <a:spcPct val="100000"/>
              </a:lnSpc>
              <a:spcBef>
                <a:spcPts val="555"/>
              </a:spcBef>
            </a:pPr>
            <a:r>
              <a:rPr dirty="0" sz="1750" spc="175">
                <a:solidFill>
                  <a:srgbClr val="608E6B"/>
                </a:solidFill>
                <a:latin typeface="Arial"/>
                <a:cs typeface="Arial"/>
              </a:rPr>
              <a:t>0</a:t>
            </a:r>
            <a:r>
              <a:rPr dirty="0" sz="1850" spc="175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750" spc="175">
                <a:solidFill>
                  <a:srgbClr val="608E6B"/>
                </a:solidFill>
                <a:latin typeface="Arial"/>
                <a:cs typeface="Arial"/>
              </a:rPr>
              <a:t>5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долл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-4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США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5712" y="6443084"/>
            <a:ext cx="3489960" cy="730250"/>
          </a:xfrm>
          <a:prstGeom prst="rect">
            <a:avLst/>
          </a:prstGeom>
        </p:spPr>
        <p:txBody>
          <a:bodyPr wrap="square" lIns="0" tIns="819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Инженерные</a:t>
            </a:r>
            <a:r>
              <a:rPr dirty="0" sz="1850" spc="25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коммуникации</a:t>
            </a:r>
            <a:endParaRPr sz="1850">
              <a:latin typeface="Liberation Sans"/>
              <a:cs typeface="Liberation Sans"/>
            </a:endParaRPr>
          </a:p>
          <a:p>
            <a:pPr algn="ctr" marL="81915">
              <a:lnSpc>
                <a:spcPct val="100000"/>
              </a:lnSpc>
              <a:spcBef>
                <a:spcPts val="555"/>
              </a:spcBef>
            </a:pPr>
            <a:r>
              <a:rPr dirty="0" sz="1750" spc="175">
                <a:solidFill>
                  <a:srgbClr val="608E6B"/>
                </a:solidFill>
                <a:latin typeface="Arial"/>
                <a:cs typeface="Arial"/>
              </a:rPr>
              <a:t>0</a:t>
            </a:r>
            <a:r>
              <a:rPr dirty="0" sz="1850" spc="175">
                <a:solidFill>
                  <a:srgbClr val="608E6B"/>
                </a:solidFill>
                <a:latin typeface="Arial"/>
                <a:cs typeface="Arial"/>
              </a:rPr>
              <a:t>,</a:t>
            </a:r>
            <a:r>
              <a:rPr dirty="0" sz="1750" spc="175">
                <a:solidFill>
                  <a:srgbClr val="608E6B"/>
                </a:solidFill>
                <a:latin typeface="Arial"/>
                <a:cs typeface="Arial"/>
              </a:rPr>
              <a:t>5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долл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-4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США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94580" y="2366384"/>
            <a:ext cx="3477895" cy="730250"/>
          </a:xfrm>
          <a:prstGeom prst="rect">
            <a:avLst/>
          </a:prstGeom>
        </p:spPr>
        <p:txBody>
          <a:bodyPr wrap="square" lIns="0" tIns="8191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Оборудование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35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инвентарь</a:t>
            </a:r>
            <a:endParaRPr sz="1850">
              <a:latin typeface="Liberation Sans"/>
              <a:cs typeface="Liberation Sans"/>
            </a:endParaRPr>
          </a:p>
          <a:p>
            <a:pPr algn="ctr" marL="81915">
              <a:lnSpc>
                <a:spcPct val="100000"/>
              </a:lnSpc>
              <a:spcBef>
                <a:spcPts val="555"/>
              </a:spcBef>
            </a:pPr>
            <a:r>
              <a:rPr dirty="0" sz="1750" spc="120">
                <a:solidFill>
                  <a:srgbClr val="608E6B"/>
                </a:solidFill>
                <a:latin typeface="Arial"/>
                <a:cs typeface="Arial"/>
              </a:rPr>
              <a:t>2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долл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1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США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923988" y="6438133"/>
            <a:ext cx="2125345" cy="73469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Прочее</a:t>
            </a:r>
            <a:endParaRPr sz="1850">
              <a:latin typeface="Liberation Sans"/>
              <a:cs typeface="Liberation Sans"/>
            </a:endParaRPr>
          </a:p>
          <a:p>
            <a:pPr algn="ctr">
              <a:lnSpc>
                <a:spcPct val="100000"/>
              </a:lnSpc>
              <a:spcBef>
                <a:spcPts val="555"/>
              </a:spcBef>
            </a:pPr>
            <a:r>
              <a:rPr dirty="0" sz="1750" spc="204">
                <a:solidFill>
                  <a:srgbClr val="608E6B"/>
                </a:solidFill>
                <a:latin typeface="Arial"/>
                <a:cs typeface="Arial"/>
              </a:rPr>
              <a:t>0</a:t>
            </a:r>
            <a:r>
              <a:rPr dirty="0" sz="1850" spc="204">
                <a:solidFill>
                  <a:srgbClr val="608E6B"/>
                </a:solidFill>
                <a:latin typeface="Arial"/>
                <a:cs typeface="Arial"/>
              </a:rPr>
              <a:t>,</a:t>
            </a:r>
            <a:r>
              <a:rPr dirty="0" sz="1750" spc="204">
                <a:solidFill>
                  <a:srgbClr val="608E6B"/>
                </a:solidFill>
                <a:latin typeface="Arial"/>
                <a:cs typeface="Arial"/>
              </a:rPr>
              <a:t>8 </a:t>
            </a:r>
            <a:r>
              <a:rPr dirty="0" sz="1750" spc="320">
                <a:solidFill>
                  <a:srgbClr val="608E6B"/>
                </a:solidFill>
                <a:latin typeface="Arial"/>
                <a:cs typeface="Arial"/>
              </a:rPr>
              <a:t>million </a:t>
            </a:r>
            <a:r>
              <a:rPr dirty="0" sz="1750" spc="150">
                <a:solidFill>
                  <a:srgbClr val="608E6B"/>
                </a:solidFill>
                <a:latin typeface="Arial"/>
                <a:cs typeface="Arial"/>
              </a:rPr>
              <a:t>US</a:t>
            </a:r>
            <a:r>
              <a:rPr dirty="0" sz="1750" spc="27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20">
                <a:solidFill>
                  <a:srgbClr val="608E6B"/>
                </a:solidFill>
                <a:latin typeface="Arial"/>
                <a:cs typeface="Arial"/>
              </a:rPr>
              <a:t>$</a:t>
            </a:r>
            <a:endParaRPr sz="18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38319" y="3562883"/>
            <a:ext cx="2381116" cy="23801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982013" y="3562350"/>
            <a:ext cx="2378633" cy="2381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801977" y="3562350"/>
            <a:ext cx="2380996" cy="23811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19269" y="7439025"/>
            <a:ext cx="2381116" cy="23811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953438" y="7448550"/>
            <a:ext cx="2381084" cy="23811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4792452" y="7449146"/>
            <a:ext cx="2380996" cy="23799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5449" y="0"/>
            <a:ext cx="15113000" cy="10287000"/>
          </a:xfrm>
          <a:custGeom>
            <a:avLst/>
            <a:gdLst/>
            <a:ahLst/>
            <a:cxnLst/>
            <a:rect l="l" t="t" r="r" b="b"/>
            <a:pathLst>
              <a:path w="15113000" h="10287000">
                <a:moveTo>
                  <a:pt x="15112550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5112550" y="0"/>
                </a:lnTo>
                <a:lnTo>
                  <a:pt x="15112550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306816" y="1527683"/>
            <a:ext cx="3518535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0855" algn="l"/>
                <a:tab pos="1042035" algn="l"/>
                <a:tab pos="1616710" algn="l"/>
                <a:tab pos="2143760" algn="l"/>
                <a:tab pos="2670810" algn="l"/>
                <a:tab pos="3194050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endParaRPr sz="340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62726" y="2617168"/>
            <a:ext cx="577215" cy="2959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spc="185">
                <a:solidFill>
                  <a:srgbClr val="608E6B"/>
                </a:solidFill>
                <a:latin typeface="Arial"/>
                <a:cs typeface="Arial"/>
              </a:rPr>
              <a:t>C</a:t>
            </a:r>
            <a:r>
              <a:rPr dirty="0" sz="1750" spc="190">
                <a:solidFill>
                  <a:srgbClr val="608E6B"/>
                </a:solidFill>
                <a:latin typeface="Arial"/>
                <a:cs typeface="Arial"/>
              </a:rPr>
              <a:t>E</a:t>
            </a:r>
            <a:r>
              <a:rPr dirty="0" sz="1750" spc="170">
                <a:solidFill>
                  <a:srgbClr val="608E6B"/>
                </a:solidFill>
                <a:latin typeface="Arial"/>
                <a:cs typeface="Arial"/>
              </a:rPr>
              <a:t>O</a:t>
            </a:r>
            <a:endParaRPr sz="17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3337" y="2602795"/>
            <a:ext cx="2101215" cy="3130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750" spc="165">
                <a:solidFill>
                  <a:srgbClr val="608E6B"/>
                </a:solidFill>
                <a:latin typeface="Arial"/>
                <a:cs typeface="Arial"/>
              </a:rPr>
              <a:t>CMO</a:t>
            </a:r>
            <a:r>
              <a:rPr dirty="0" sz="1850" spc="165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850" spc="165">
                <a:solidFill>
                  <a:srgbClr val="608E6B"/>
                </a:solidFill>
                <a:latin typeface="Liberation Sans"/>
                <a:cs typeface="Liberation Sans"/>
              </a:rPr>
              <a:t>Медицина</a:t>
            </a:r>
            <a:r>
              <a:rPr dirty="0" sz="1850" spc="165">
                <a:solidFill>
                  <a:srgbClr val="608E6B"/>
                </a:solidFill>
                <a:latin typeface="Arial"/>
                <a:cs typeface="Arial"/>
              </a:rPr>
              <a:t>)</a:t>
            </a:r>
            <a:endParaRPr sz="1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85278" y="2602795"/>
            <a:ext cx="2122805" cy="3130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750" spc="190">
                <a:solidFill>
                  <a:srgbClr val="608E6B"/>
                </a:solidFill>
                <a:latin typeface="Arial"/>
                <a:cs typeface="Arial"/>
              </a:rPr>
              <a:t>CPO</a:t>
            </a:r>
            <a:r>
              <a:rPr dirty="0" sz="1750" spc="24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25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Медицина</a:t>
            </a:r>
            <a:r>
              <a:rPr dirty="0" sz="1850" spc="125">
                <a:solidFill>
                  <a:srgbClr val="608E6B"/>
                </a:solidFill>
                <a:latin typeface="Arial"/>
                <a:cs typeface="Arial"/>
              </a:rPr>
              <a:t>)</a:t>
            </a:r>
            <a:endParaRPr sz="1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738921" y="2617168"/>
            <a:ext cx="641985" cy="2959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spc="185">
                <a:solidFill>
                  <a:srgbClr val="608E6B"/>
                </a:solidFill>
                <a:latin typeface="Arial"/>
                <a:cs typeface="Arial"/>
              </a:rPr>
              <a:t>C</a:t>
            </a:r>
            <a:r>
              <a:rPr dirty="0" sz="1750" spc="405">
                <a:solidFill>
                  <a:srgbClr val="608E6B"/>
                </a:solidFill>
                <a:latin typeface="Arial"/>
                <a:cs typeface="Arial"/>
              </a:rPr>
              <a:t>M</a:t>
            </a:r>
            <a:r>
              <a:rPr dirty="0" sz="1750" spc="170">
                <a:solidFill>
                  <a:srgbClr val="608E6B"/>
                </a:solidFill>
                <a:latin typeface="Arial"/>
                <a:cs typeface="Arial"/>
              </a:rPr>
              <a:t>O</a:t>
            </a:r>
            <a:endParaRPr sz="1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637619" y="2617168"/>
            <a:ext cx="545465" cy="2959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spc="185">
                <a:solidFill>
                  <a:srgbClr val="608E6B"/>
                </a:solidFill>
                <a:latin typeface="Arial"/>
                <a:cs typeface="Arial"/>
              </a:rPr>
              <a:t>C</a:t>
            </a:r>
            <a:r>
              <a:rPr dirty="0" sz="1750" spc="130">
                <a:solidFill>
                  <a:srgbClr val="608E6B"/>
                </a:solidFill>
                <a:latin typeface="Arial"/>
                <a:cs typeface="Arial"/>
              </a:rPr>
              <a:t>L</a:t>
            </a:r>
            <a:r>
              <a:rPr dirty="0" sz="1750" spc="170">
                <a:solidFill>
                  <a:srgbClr val="608E6B"/>
                </a:solidFill>
                <a:latin typeface="Arial"/>
                <a:cs typeface="Arial"/>
              </a:rPr>
              <a:t>O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60647" y="3421646"/>
            <a:ext cx="2165705" cy="2243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45154" y="3413886"/>
            <a:ext cx="2167293" cy="2241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374559" y="3432568"/>
            <a:ext cx="2167293" cy="2242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984624" y="3412121"/>
            <a:ext cx="2167115" cy="2243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832584" y="3431171"/>
            <a:ext cx="2167293" cy="22435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023595" y="6007985"/>
            <a:ext cx="2875280" cy="1783080"/>
          </a:xfrm>
          <a:prstGeom prst="rect">
            <a:avLst/>
          </a:prstGeom>
        </p:spPr>
        <p:txBody>
          <a:bodyPr wrap="square" lIns="0" tIns="154940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1220"/>
              </a:spcBef>
            </a:pPr>
            <a:r>
              <a:rPr dirty="0" sz="3000" spc="10">
                <a:solidFill>
                  <a:srgbClr val="608E6B"/>
                </a:solidFill>
                <a:latin typeface="Liberation Sans"/>
                <a:cs typeface="Liberation Sans"/>
              </a:rPr>
              <a:t>Климович</a:t>
            </a:r>
            <a:r>
              <a:rPr dirty="0" sz="3000" spc="-14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35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2150" spc="35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3000" spc="35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2150" spc="35">
                <a:solidFill>
                  <a:srgbClr val="608E6B"/>
                </a:solidFill>
                <a:latin typeface="Arial"/>
                <a:cs typeface="Arial"/>
              </a:rPr>
              <a:t>.</a:t>
            </a:r>
            <a:endParaRPr sz="2150">
              <a:latin typeface="Arial"/>
              <a:cs typeface="Arial"/>
            </a:endParaRPr>
          </a:p>
          <a:p>
            <a:pPr algn="ctr" marL="12065" marR="5080" indent="-635">
              <a:lnSpc>
                <a:spcPct val="125000"/>
              </a:lnSpc>
              <a:spcBef>
                <a:spcPts val="114"/>
              </a:spcBef>
            </a:pPr>
            <a:r>
              <a:rPr dirty="0" sz="1500" spc="95">
                <a:solidFill>
                  <a:srgbClr val="608E6B"/>
                </a:solidFill>
                <a:latin typeface="Liberation Sans"/>
                <a:cs typeface="Liberation Sans"/>
              </a:rPr>
              <a:t>Опытный </a:t>
            </a:r>
            <a:r>
              <a:rPr dirty="0" sz="1500" spc="100">
                <a:solidFill>
                  <a:srgbClr val="608E6B"/>
                </a:solidFill>
                <a:latin typeface="Liberation Sans"/>
                <a:cs typeface="Liberation Sans"/>
              </a:rPr>
              <a:t>руководитель  </a:t>
            </a:r>
            <a:r>
              <a:rPr dirty="0" sz="1500" spc="95">
                <a:solidFill>
                  <a:srgbClr val="608E6B"/>
                </a:solidFill>
                <a:latin typeface="Liberation Sans"/>
                <a:cs typeface="Liberation Sans"/>
              </a:rPr>
              <a:t>проектов </a:t>
            </a:r>
            <a:r>
              <a:rPr dirty="0" sz="1500" spc="55">
                <a:solidFill>
                  <a:srgbClr val="608E6B"/>
                </a:solidFill>
                <a:latin typeface="Liberation Sans"/>
                <a:cs typeface="Liberation Sans"/>
              </a:rPr>
              <a:t>по </a:t>
            </a:r>
            <a:r>
              <a:rPr dirty="0" sz="1500" spc="90">
                <a:solidFill>
                  <a:srgbClr val="608E6B"/>
                </a:solidFill>
                <a:latin typeface="Liberation Sans"/>
                <a:cs typeface="Liberation Sans"/>
              </a:rPr>
              <a:t>строительству</a:t>
            </a:r>
            <a:r>
              <a:rPr dirty="0" sz="1450" spc="90">
                <a:solidFill>
                  <a:srgbClr val="608E6B"/>
                </a:solidFill>
                <a:latin typeface="Arial"/>
                <a:cs typeface="Arial"/>
              </a:rPr>
              <a:t>,  </a:t>
            </a:r>
            <a:r>
              <a:rPr dirty="0" sz="1500" spc="100">
                <a:solidFill>
                  <a:srgbClr val="608E6B"/>
                </a:solidFill>
                <a:latin typeface="Liberation Sans"/>
                <a:cs typeface="Liberation Sans"/>
              </a:rPr>
              <a:t>гостиничному </a:t>
            </a:r>
            <a:r>
              <a:rPr dirty="0" sz="1500" spc="90">
                <a:solidFill>
                  <a:srgbClr val="608E6B"/>
                </a:solidFill>
                <a:latin typeface="Liberation Sans"/>
                <a:cs typeface="Liberation Sans"/>
              </a:rPr>
              <a:t>менеджменту</a:t>
            </a:r>
            <a:r>
              <a:rPr dirty="0" sz="1450" spc="90">
                <a:solidFill>
                  <a:srgbClr val="608E6B"/>
                </a:solidFill>
                <a:latin typeface="Arial"/>
                <a:cs typeface="Arial"/>
              </a:rPr>
              <a:t>,  </a:t>
            </a:r>
            <a:r>
              <a:rPr dirty="0" sz="1500" spc="90">
                <a:solidFill>
                  <a:srgbClr val="608E6B"/>
                </a:solidFill>
                <a:latin typeface="Liberation Sans"/>
                <a:cs typeface="Liberation Sans"/>
              </a:rPr>
              <a:t>туризму </a:t>
            </a:r>
            <a:r>
              <a:rPr dirty="0" sz="1500" spc="5">
                <a:solidFill>
                  <a:srgbClr val="608E6B"/>
                </a:solidFill>
                <a:latin typeface="Liberation Sans"/>
                <a:cs typeface="Liberation Sans"/>
              </a:rPr>
              <a:t>и </a:t>
            </a:r>
            <a:r>
              <a:rPr dirty="0" sz="1500" spc="90">
                <a:solidFill>
                  <a:srgbClr val="608E6B"/>
                </a:solidFill>
                <a:latin typeface="Liberation Sans"/>
                <a:cs typeface="Liberation Sans"/>
              </a:rPr>
              <a:t>другим</a:t>
            </a:r>
            <a:r>
              <a:rPr dirty="0" sz="1500" spc="8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500" spc="90">
                <a:solidFill>
                  <a:srgbClr val="608E6B"/>
                </a:solidFill>
                <a:latin typeface="Liberation Sans"/>
                <a:cs typeface="Liberation Sans"/>
              </a:rPr>
              <a:t>услугам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71335" y="6157715"/>
            <a:ext cx="3373120" cy="143383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259079">
              <a:lnSpc>
                <a:spcPct val="100000"/>
              </a:lnSpc>
              <a:spcBef>
                <a:spcPts val="114"/>
              </a:spcBef>
            </a:pPr>
            <a:r>
              <a:rPr dirty="0" sz="3000" spc="10">
                <a:solidFill>
                  <a:srgbClr val="608E6B"/>
                </a:solidFill>
                <a:latin typeface="Liberation Sans"/>
                <a:cs typeface="Liberation Sans"/>
              </a:rPr>
              <a:t>Костюченко</a:t>
            </a:r>
            <a:r>
              <a:rPr dirty="0" sz="3000" spc="-15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35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2150" spc="35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3000" spc="35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2150" spc="35">
                <a:solidFill>
                  <a:srgbClr val="608E6B"/>
                </a:solidFill>
                <a:latin typeface="Arial"/>
                <a:cs typeface="Arial"/>
              </a:rPr>
              <a:t>.</a:t>
            </a:r>
            <a:endParaRPr sz="2150">
              <a:latin typeface="Arial"/>
              <a:cs typeface="Arial"/>
            </a:endParaRPr>
          </a:p>
          <a:p>
            <a:pPr marL="292100">
              <a:lnSpc>
                <a:spcPct val="100000"/>
              </a:lnSpc>
              <a:spcBef>
                <a:spcPts val="1165"/>
              </a:spcBef>
            </a:pPr>
            <a:r>
              <a:rPr dirty="0" sz="1400" spc="225">
                <a:solidFill>
                  <a:srgbClr val="608E6B"/>
                </a:solidFill>
                <a:latin typeface="Arial"/>
                <a:cs typeface="Arial"/>
              </a:rPr>
              <a:t>20 </a:t>
            </a:r>
            <a:r>
              <a:rPr dirty="0" sz="1500" spc="70">
                <a:solidFill>
                  <a:srgbClr val="608E6B"/>
                </a:solidFill>
                <a:latin typeface="Liberation Sans"/>
                <a:cs typeface="Liberation Sans"/>
              </a:rPr>
              <a:t>лет </a:t>
            </a:r>
            <a:r>
              <a:rPr dirty="0" sz="1500" spc="85">
                <a:solidFill>
                  <a:srgbClr val="608E6B"/>
                </a:solidFill>
                <a:latin typeface="Liberation Sans"/>
                <a:cs typeface="Liberation Sans"/>
              </a:rPr>
              <a:t>опыта </a:t>
            </a:r>
            <a:r>
              <a:rPr dirty="0" sz="1500">
                <a:solidFill>
                  <a:srgbClr val="608E6B"/>
                </a:solidFill>
                <a:latin typeface="Liberation Sans"/>
                <a:cs typeface="Liberation Sans"/>
              </a:rPr>
              <a:t>в  </a:t>
            </a:r>
            <a:r>
              <a:rPr dirty="0" sz="1500" spc="90">
                <a:solidFill>
                  <a:srgbClr val="608E6B"/>
                </a:solidFill>
                <a:latin typeface="Liberation Sans"/>
                <a:cs typeface="Liberation Sans"/>
              </a:rPr>
              <a:t>маркетинге</a:t>
            </a:r>
            <a:r>
              <a:rPr dirty="0" sz="14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 algn="ctr" marL="12700" marR="5080">
              <a:lnSpc>
                <a:spcPct val="125000"/>
              </a:lnSpc>
            </a:pPr>
            <a:r>
              <a:rPr dirty="0" sz="1400" spc="65">
                <a:solidFill>
                  <a:srgbClr val="608E6B"/>
                </a:solidFill>
                <a:latin typeface="Arial"/>
                <a:cs typeface="Arial"/>
              </a:rPr>
              <a:t>10 </a:t>
            </a:r>
            <a:r>
              <a:rPr dirty="0" sz="1500" spc="70">
                <a:solidFill>
                  <a:srgbClr val="608E6B"/>
                </a:solidFill>
                <a:latin typeface="Liberation Sans"/>
                <a:cs typeface="Liberation Sans"/>
              </a:rPr>
              <a:t>лет </a:t>
            </a:r>
            <a:r>
              <a:rPr dirty="0" sz="1500" spc="85">
                <a:solidFill>
                  <a:srgbClr val="608E6B"/>
                </a:solidFill>
                <a:latin typeface="Liberation Sans"/>
                <a:cs typeface="Liberation Sans"/>
              </a:rPr>
              <a:t>опыта </a:t>
            </a:r>
            <a:r>
              <a:rPr dirty="0" sz="1500">
                <a:solidFill>
                  <a:srgbClr val="608E6B"/>
                </a:solidFill>
                <a:latin typeface="Liberation Sans"/>
                <a:cs typeface="Liberation Sans"/>
              </a:rPr>
              <a:t>в </a:t>
            </a:r>
            <a:r>
              <a:rPr dirty="0" sz="1500" spc="105">
                <a:solidFill>
                  <a:srgbClr val="608E6B"/>
                </a:solidFill>
                <a:latin typeface="Liberation Sans"/>
                <a:cs typeface="Liberation Sans"/>
              </a:rPr>
              <a:t>топ</a:t>
            </a:r>
            <a:r>
              <a:rPr dirty="0" sz="1450" spc="105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1500" spc="105">
                <a:solidFill>
                  <a:srgbClr val="608E6B"/>
                </a:solidFill>
                <a:latin typeface="Liberation Sans"/>
                <a:cs typeface="Liberation Sans"/>
              </a:rPr>
              <a:t>менеджменте  </a:t>
            </a:r>
            <a:r>
              <a:rPr dirty="0" sz="1500" spc="90">
                <a:solidFill>
                  <a:srgbClr val="608E6B"/>
                </a:solidFill>
                <a:latin typeface="Liberation Sans"/>
                <a:cs typeface="Liberation Sans"/>
              </a:rPr>
              <a:t>крупных</a:t>
            </a:r>
            <a:r>
              <a:rPr dirty="0" sz="1500" spc="20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500" spc="95">
                <a:solidFill>
                  <a:srgbClr val="608E6B"/>
                </a:solidFill>
                <a:latin typeface="Liberation Sans"/>
                <a:cs typeface="Liberation Sans"/>
              </a:rPr>
              <a:t>компаний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467234" y="6148190"/>
            <a:ext cx="2908300" cy="11480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dirty="0" sz="3000" spc="10">
                <a:solidFill>
                  <a:srgbClr val="608E6B"/>
                </a:solidFill>
                <a:latin typeface="Liberation Sans"/>
                <a:cs typeface="Liberation Sans"/>
              </a:rPr>
              <a:t>Краснобаев</a:t>
            </a:r>
            <a:r>
              <a:rPr dirty="0" sz="3000" spc="-13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35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2150" spc="35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3000" spc="35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2150" spc="35">
                <a:solidFill>
                  <a:srgbClr val="608E6B"/>
                </a:solidFill>
                <a:latin typeface="Arial"/>
                <a:cs typeface="Arial"/>
              </a:rPr>
              <a:t>.</a:t>
            </a:r>
            <a:endParaRPr sz="2150">
              <a:latin typeface="Arial"/>
              <a:cs typeface="Arial"/>
            </a:endParaRPr>
          </a:p>
          <a:p>
            <a:pPr algn="ctr" marR="69850">
              <a:lnSpc>
                <a:spcPct val="100000"/>
              </a:lnSpc>
              <a:spcBef>
                <a:spcPts val="1165"/>
              </a:spcBef>
            </a:pPr>
            <a:r>
              <a:rPr dirty="0" sz="1400" spc="135">
                <a:solidFill>
                  <a:srgbClr val="608E6B"/>
                </a:solidFill>
                <a:latin typeface="Arial"/>
                <a:cs typeface="Arial"/>
              </a:rPr>
              <a:t>25 </a:t>
            </a:r>
            <a:r>
              <a:rPr dirty="0" sz="1500" spc="70">
                <a:solidFill>
                  <a:srgbClr val="608E6B"/>
                </a:solidFill>
                <a:latin typeface="Liberation Sans"/>
                <a:cs typeface="Liberation Sans"/>
              </a:rPr>
              <a:t>лет</a:t>
            </a:r>
            <a:r>
              <a:rPr dirty="0" sz="1500" spc="29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500" spc="85">
                <a:solidFill>
                  <a:srgbClr val="608E6B"/>
                </a:solidFill>
                <a:latin typeface="Liberation Sans"/>
                <a:cs typeface="Liberation Sans"/>
              </a:rPr>
              <a:t>опыта</a:t>
            </a:r>
            <a:endParaRPr sz="1500">
              <a:latin typeface="Liberation Sans"/>
              <a:cs typeface="Liberation Sans"/>
            </a:endParaRPr>
          </a:p>
          <a:p>
            <a:pPr algn="ctr" marR="3810">
              <a:lnSpc>
                <a:spcPct val="100000"/>
              </a:lnSpc>
              <a:spcBef>
                <a:spcPts val="450"/>
              </a:spcBef>
            </a:pPr>
            <a:r>
              <a:rPr dirty="0" sz="1500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1500" spc="19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500" spc="100">
                <a:solidFill>
                  <a:srgbClr val="608E6B"/>
                </a:solidFill>
                <a:latin typeface="Liberation Sans"/>
                <a:cs typeface="Liberation Sans"/>
              </a:rPr>
              <a:t>юриспруденции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5219" y="6055620"/>
            <a:ext cx="3188970" cy="2297430"/>
          </a:xfrm>
          <a:prstGeom prst="rect">
            <a:avLst/>
          </a:prstGeom>
        </p:spPr>
        <p:txBody>
          <a:bodyPr wrap="square" lIns="0" tIns="116839" rIns="0" bIns="0" rtlCol="0" vert="horz">
            <a:spAutoFit/>
          </a:bodyPr>
          <a:lstStyle/>
          <a:p>
            <a:pPr marL="626745">
              <a:lnSpc>
                <a:spcPct val="100000"/>
              </a:lnSpc>
              <a:spcBef>
                <a:spcPts val="919"/>
              </a:spcBef>
            </a:pPr>
            <a:r>
              <a:rPr dirty="0" sz="3000" spc="10">
                <a:solidFill>
                  <a:srgbClr val="608E6B"/>
                </a:solidFill>
                <a:latin typeface="Liberation Sans"/>
                <a:cs typeface="Liberation Sans"/>
              </a:rPr>
              <a:t>Шило</a:t>
            </a:r>
            <a:r>
              <a:rPr dirty="0" sz="3000" spc="-6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35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2150" spc="35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3000" spc="35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2150" spc="35">
                <a:solidFill>
                  <a:srgbClr val="608E6B"/>
                </a:solidFill>
                <a:latin typeface="Arial"/>
                <a:cs typeface="Arial"/>
              </a:rPr>
              <a:t>.</a:t>
            </a:r>
            <a:endParaRPr sz="2150">
              <a:latin typeface="Arial"/>
              <a:cs typeface="Arial"/>
            </a:endParaRPr>
          </a:p>
          <a:p>
            <a:pPr algn="ctr" marL="169545" marR="161925" indent="-635">
              <a:lnSpc>
                <a:spcPts val="2250"/>
              </a:lnSpc>
              <a:spcBef>
                <a:spcPts val="114"/>
              </a:spcBef>
            </a:pPr>
            <a:r>
              <a:rPr dirty="0" sz="1400" spc="225">
                <a:solidFill>
                  <a:srgbClr val="608E6B"/>
                </a:solidFill>
                <a:latin typeface="Arial"/>
                <a:cs typeface="Arial"/>
              </a:rPr>
              <a:t>40 </a:t>
            </a:r>
            <a:r>
              <a:rPr dirty="0" sz="1500" spc="70">
                <a:solidFill>
                  <a:srgbClr val="608E6B"/>
                </a:solidFill>
                <a:latin typeface="Liberation Sans"/>
                <a:cs typeface="Liberation Sans"/>
              </a:rPr>
              <a:t>лет </a:t>
            </a:r>
            <a:r>
              <a:rPr dirty="0" sz="1500" spc="85">
                <a:solidFill>
                  <a:srgbClr val="608E6B"/>
                </a:solidFill>
                <a:latin typeface="Liberation Sans"/>
                <a:cs typeface="Liberation Sans"/>
              </a:rPr>
              <a:t>опыта </a:t>
            </a:r>
            <a:r>
              <a:rPr dirty="0" sz="1500">
                <a:solidFill>
                  <a:srgbClr val="608E6B"/>
                </a:solidFill>
                <a:latin typeface="Liberation Sans"/>
                <a:cs typeface="Liberation Sans"/>
              </a:rPr>
              <a:t>в </a:t>
            </a:r>
            <a:r>
              <a:rPr dirty="0" sz="1500" spc="85">
                <a:solidFill>
                  <a:srgbClr val="608E6B"/>
                </a:solidFill>
                <a:latin typeface="Liberation Sans"/>
                <a:cs typeface="Liberation Sans"/>
              </a:rPr>
              <a:t>медицине</a:t>
            </a:r>
            <a:r>
              <a:rPr dirty="0" sz="1450" spc="85">
                <a:solidFill>
                  <a:srgbClr val="608E6B"/>
                </a:solidFill>
                <a:latin typeface="Arial"/>
                <a:cs typeface="Arial"/>
              </a:rPr>
              <a:t>.  </a:t>
            </a:r>
            <a:r>
              <a:rPr dirty="0" sz="1400" spc="140">
                <a:solidFill>
                  <a:srgbClr val="608E6B"/>
                </a:solidFill>
                <a:latin typeface="Arial"/>
                <a:cs typeface="Arial"/>
              </a:rPr>
              <a:t>20</a:t>
            </a:r>
            <a:r>
              <a:rPr dirty="0" sz="1450" spc="140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1500" spc="140">
                <a:solidFill>
                  <a:srgbClr val="608E6B"/>
                </a:solidFill>
                <a:latin typeface="Liberation Sans"/>
                <a:cs typeface="Liberation Sans"/>
              </a:rPr>
              <a:t>летний </a:t>
            </a:r>
            <a:r>
              <a:rPr dirty="0" sz="1500" spc="80">
                <a:solidFill>
                  <a:srgbClr val="608E6B"/>
                </a:solidFill>
                <a:latin typeface="Liberation Sans"/>
                <a:cs typeface="Liberation Sans"/>
              </a:rPr>
              <a:t>опыт </a:t>
            </a:r>
            <a:r>
              <a:rPr dirty="0" sz="1500" spc="95">
                <a:solidFill>
                  <a:srgbClr val="608E6B"/>
                </a:solidFill>
                <a:latin typeface="Liberation Sans"/>
                <a:cs typeface="Liberation Sans"/>
              </a:rPr>
              <a:t>управления  </a:t>
            </a:r>
            <a:r>
              <a:rPr dirty="0" sz="1500" spc="100">
                <a:solidFill>
                  <a:srgbClr val="608E6B"/>
                </a:solidFill>
                <a:latin typeface="Liberation Sans"/>
                <a:cs typeface="Liberation Sans"/>
              </a:rPr>
              <a:t>медицинским</a:t>
            </a:r>
            <a:r>
              <a:rPr dirty="0" sz="1500" spc="16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500" spc="90">
                <a:solidFill>
                  <a:srgbClr val="608E6B"/>
                </a:solidFill>
                <a:latin typeface="Liberation Sans"/>
                <a:cs typeface="Liberation Sans"/>
              </a:rPr>
              <a:t>заведением</a:t>
            </a:r>
            <a:r>
              <a:rPr dirty="0" sz="14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  <a:p>
            <a:pPr algn="ctr" marL="12700" marR="5080">
              <a:lnSpc>
                <a:spcPts val="2250"/>
              </a:lnSpc>
            </a:pPr>
            <a:r>
              <a:rPr dirty="0" sz="1500" spc="90">
                <a:solidFill>
                  <a:srgbClr val="608E6B"/>
                </a:solidFill>
                <a:latin typeface="Liberation Sans"/>
                <a:cs typeface="Liberation Sans"/>
              </a:rPr>
              <a:t>Бывший</a:t>
            </a:r>
            <a:r>
              <a:rPr dirty="0" sz="1500" spc="17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500" spc="100">
                <a:solidFill>
                  <a:srgbClr val="608E6B"/>
                </a:solidFill>
                <a:latin typeface="Liberation Sans"/>
                <a:cs typeface="Liberation Sans"/>
              </a:rPr>
              <a:t>заместитель</a:t>
            </a:r>
            <a:r>
              <a:rPr dirty="0" sz="1500" spc="17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500" spc="95">
                <a:solidFill>
                  <a:srgbClr val="608E6B"/>
                </a:solidFill>
                <a:latin typeface="Liberation Sans"/>
                <a:cs typeface="Liberation Sans"/>
              </a:rPr>
              <a:t>министра </a:t>
            </a:r>
            <a:r>
              <a:rPr dirty="0" sz="150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500" spc="100">
                <a:solidFill>
                  <a:srgbClr val="608E6B"/>
                </a:solidFill>
                <a:latin typeface="Liberation Sans"/>
                <a:cs typeface="Liberation Sans"/>
              </a:rPr>
              <a:t>здравоохранения </a:t>
            </a:r>
            <a:r>
              <a:rPr dirty="0" sz="1500" spc="95">
                <a:solidFill>
                  <a:srgbClr val="608E6B"/>
                </a:solidFill>
                <a:latin typeface="Liberation Sans"/>
                <a:cs typeface="Liberation Sans"/>
              </a:rPr>
              <a:t>Республики  Беларусь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9236" y="5893657"/>
            <a:ext cx="2524760" cy="1668780"/>
          </a:xfrm>
          <a:prstGeom prst="rect">
            <a:avLst/>
          </a:prstGeom>
        </p:spPr>
        <p:txBody>
          <a:bodyPr wrap="square" lIns="0" tIns="269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120"/>
              </a:spcBef>
            </a:pPr>
            <a:r>
              <a:rPr dirty="0" sz="3000" spc="10">
                <a:solidFill>
                  <a:srgbClr val="608E6B"/>
                </a:solidFill>
                <a:latin typeface="Liberation Sans"/>
                <a:cs typeface="Liberation Sans"/>
              </a:rPr>
              <a:t>Ефимова</a:t>
            </a:r>
            <a:r>
              <a:rPr dirty="0" sz="3000" spc="-1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35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2150" spc="35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3000" spc="35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2150" spc="35">
                <a:solidFill>
                  <a:srgbClr val="608E6B"/>
                </a:solidFill>
                <a:latin typeface="Arial"/>
                <a:cs typeface="Arial"/>
              </a:rPr>
              <a:t>.</a:t>
            </a:r>
            <a:endParaRPr sz="2150">
              <a:latin typeface="Arial"/>
              <a:cs typeface="Arial"/>
            </a:endParaRPr>
          </a:p>
          <a:p>
            <a:pPr algn="ctr" marL="614680" marR="621030">
              <a:lnSpc>
                <a:spcPct val="125000"/>
              </a:lnSpc>
              <a:spcBef>
                <a:spcPts val="565"/>
              </a:spcBef>
            </a:pPr>
            <a:r>
              <a:rPr dirty="0" sz="1400" spc="-20">
                <a:solidFill>
                  <a:srgbClr val="608E6B"/>
                </a:solidFill>
                <a:latin typeface="Arial"/>
                <a:cs typeface="Arial"/>
              </a:rPr>
              <a:t>15 </a:t>
            </a:r>
            <a:r>
              <a:rPr dirty="0" sz="1500" spc="70">
                <a:solidFill>
                  <a:srgbClr val="608E6B"/>
                </a:solidFill>
                <a:latin typeface="Liberation Sans"/>
                <a:cs typeface="Liberation Sans"/>
              </a:rPr>
              <a:t>лет </a:t>
            </a:r>
            <a:r>
              <a:rPr dirty="0" sz="1500" spc="85">
                <a:solidFill>
                  <a:srgbClr val="608E6B"/>
                </a:solidFill>
                <a:latin typeface="Liberation Sans"/>
                <a:cs typeface="Liberation Sans"/>
              </a:rPr>
              <a:t>опыта  </a:t>
            </a:r>
            <a:r>
              <a:rPr dirty="0" sz="1500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1500" spc="16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500" spc="95">
                <a:solidFill>
                  <a:srgbClr val="608E6B"/>
                </a:solidFill>
                <a:latin typeface="Liberation Sans"/>
                <a:cs typeface="Liberation Sans"/>
              </a:rPr>
              <a:t>медицине</a:t>
            </a:r>
            <a:endParaRPr sz="1500">
              <a:latin typeface="Liberation Sans"/>
              <a:cs typeface="Liberation Sans"/>
            </a:endParaRPr>
          </a:p>
          <a:p>
            <a:pPr algn="ctr" marR="5715">
              <a:lnSpc>
                <a:spcPct val="100000"/>
              </a:lnSpc>
              <a:spcBef>
                <a:spcPts val="450"/>
              </a:spcBef>
            </a:pPr>
            <a:r>
              <a:rPr dirty="0" sz="1500" spc="5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500" spc="19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500" spc="90">
                <a:solidFill>
                  <a:srgbClr val="608E6B"/>
                </a:solidFill>
                <a:latin typeface="Liberation Sans"/>
                <a:cs typeface="Liberation Sans"/>
              </a:rPr>
              <a:t>маркетинге</a:t>
            </a:r>
            <a:r>
              <a:rPr dirty="0" sz="14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392430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26335" algn="l"/>
              </a:tabLst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3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4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4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4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4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4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4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	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11400" y="1502308"/>
            <a:ext cx="6645275" cy="2425700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  <a:tabLst>
                <a:tab pos="537845" algn="l"/>
                <a:tab pos="1089025" algn="l"/>
                <a:tab pos="1567815" algn="l"/>
                <a:tab pos="2094864" algn="l"/>
                <a:tab pos="2580640" algn="l"/>
                <a:tab pos="3107690" algn="l"/>
                <a:tab pos="3586479" algn="l"/>
                <a:tab pos="4090035" algn="l"/>
                <a:tab pos="4608195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П	О	К	А	З	А	Т	Е	Л	И</a:t>
            </a:r>
            <a:endParaRPr sz="3400">
              <a:latin typeface="Liberation Sans"/>
              <a:cs typeface="Liberation Sans"/>
            </a:endParaRPr>
          </a:p>
          <a:p>
            <a:pPr algn="just" marL="12700" marR="5080">
              <a:lnSpc>
                <a:spcPct val="115799"/>
              </a:lnSpc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Э К О Н О М И Ч Е С К О Й  Э Ф Ф Е К Т И В Н О С Т И  П Р О Е К Т А</a:t>
            </a:r>
            <a:r>
              <a:rPr dirty="0" sz="3400" spc="-39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2700" spc="70">
                <a:solidFill>
                  <a:srgbClr val="608E6B"/>
                </a:solidFill>
                <a:latin typeface="Arial"/>
                <a:cs typeface="Arial"/>
              </a:rPr>
              <a:t>;</a:t>
            </a:r>
            <a:endParaRPr sz="27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28875" y="4695825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428875" y="536257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28875" y="5695950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428875" y="6029325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428875" y="6362700"/>
            <a:ext cx="76200" cy="7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28875" y="6696075"/>
            <a:ext cx="76200" cy="76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632422" y="4511960"/>
            <a:ext cx="6671309" cy="2359025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Выручка </a:t>
            </a: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после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выхода </a:t>
            </a:r>
            <a:r>
              <a:rPr dirty="0" sz="1850" spc="85">
                <a:solidFill>
                  <a:srgbClr val="608E6B"/>
                </a:solidFill>
                <a:latin typeface="Liberation Sans"/>
                <a:cs typeface="Liberation Sans"/>
              </a:rPr>
              <a:t>на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проектную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мощность</a:t>
            </a:r>
            <a:r>
              <a:rPr dirty="0" sz="1850" spc="39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-270">
                <a:solidFill>
                  <a:srgbClr val="608E6B"/>
                </a:solidFill>
                <a:latin typeface="Arial"/>
                <a:cs typeface="Arial"/>
              </a:rPr>
              <a:t>– </a:t>
            </a:r>
            <a:r>
              <a:rPr dirty="0" sz="1750" spc="100">
                <a:solidFill>
                  <a:srgbClr val="608E6B"/>
                </a:solidFill>
                <a:latin typeface="Arial"/>
                <a:cs typeface="Arial"/>
              </a:rPr>
              <a:t>3</a:t>
            </a:r>
            <a:r>
              <a:rPr dirty="0" sz="1850" spc="100">
                <a:solidFill>
                  <a:srgbClr val="608E6B"/>
                </a:solidFill>
                <a:latin typeface="Arial"/>
                <a:cs typeface="Arial"/>
              </a:rPr>
              <a:t>,</a:t>
            </a:r>
            <a:r>
              <a:rPr dirty="0" sz="1750" spc="100">
                <a:solidFill>
                  <a:srgbClr val="608E6B"/>
                </a:solidFill>
                <a:latin typeface="Arial"/>
                <a:cs typeface="Arial"/>
              </a:rPr>
              <a:t>9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долл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-14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США</a:t>
            </a:r>
            <a:endParaRPr sz="1850">
              <a:latin typeface="Liberation Sans"/>
              <a:cs typeface="Liberation Sans"/>
            </a:endParaRPr>
          </a:p>
          <a:p>
            <a:pPr marL="12700" marR="1064895">
              <a:lnSpc>
                <a:spcPct val="118200"/>
              </a:lnSpc>
            </a:pP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Чистая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прибыль </a:t>
            </a:r>
            <a:r>
              <a:rPr dirty="0" sz="1850" spc="80">
                <a:solidFill>
                  <a:srgbClr val="608E6B"/>
                </a:solidFill>
                <a:latin typeface="Liberation Sans"/>
                <a:cs typeface="Liberation Sans"/>
              </a:rPr>
              <a:t>за </a:t>
            </a:r>
            <a:r>
              <a:rPr dirty="0" sz="1850" spc="100">
                <a:solidFill>
                  <a:srgbClr val="608E6B"/>
                </a:solidFill>
                <a:latin typeface="Liberation Sans"/>
                <a:cs typeface="Liberation Sans"/>
              </a:rPr>
              <a:t>год </a:t>
            </a:r>
            <a:r>
              <a:rPr dirty="0" sz="1850" spc="-270">
                <a:solidFill>
                  <a:srgbClr val="608E6B"/>
                </a:solidFill>
                <a:latin typeface="Arial"/>
                <a:cs typeface="Arial"/>
              </a:rPr>
              <a:t>– </a:t>
            </a:r>
            <a:r>
              <a:rPr dirty="0" sz="1750">
                <a:solidFill>
                  <a:srgbClr val="608E6B"/>
                </a:solidFill>
                <a:latin typeface="Arial"/>
                <a:cs typeface="Arial"/>
              </a:rPr>
              <a:t>1</a:t>
            </a:r>
            <a:r>
              <a:rPr dirty="0" sz="1850">
                <a:solidFill>
                  <a:srgbClr val="608E6B"/>
                </a:solidFill>
                <a:latin typeface="Arial"/>
                <a:cs typeface="Arial"/>
              </a:rPr>
              <a:t>,</a:t>
            </a:r>
            <a:r>
              <a:rPr dirty="0" sz="1750">
                <a:solidFill>
                  <a:srgbClr val="608E6B"/>
                </a:solidFill>
                <a:latin typeface="Arial"/>
                <a:cs typeface="Arial"/>
              </a:rPr>
              <a:t>6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долл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США 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Рентабельность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продаж </a:t>
            </a:r>
            <a:r>
              <a:rPr dirty="0" sz="1850" spc="110">
                <a:solidFill>
                  <a:srgbClr val="608E6B"/>
                </a:solidFill>
                <a:latin typeface="Arial"/>
                <a:cs typeface="Arial"/>
              </a:rPr>
              <a:t>(%)</a:t>
            </a:r>
            <a:r>
              <a:rPr dirty="0" sz="1850" spc="56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-270">
                <a:solidFill>
                  <a:srgbClr val="608E6B"/>
                </a:solidFill>
                <a:latin typeface="Arial"/>
                <a:cs typeface="Arial"/>
              </a:rPr>
              <a:t>– </a:t>
            </a:r>
            <a:r>
              <a:rPr dirty="0" sz="1750" spc="265">
                <a:solidFill>
                  <a:srgbClr val="608E6B"/>
                </a:solidFill>
                <a:latin typeface="Arial"/>
                <a:cs typeface="Arial"/>
              </a:rPr>
              <a:t>50</a:t>
            </a:r>
            <a:endParaRPr sz="1750">
              <a:latin typeface="Arial"/>
              <a:cs typeface="Arial"/>
            </a:endParaRPr>
          </a:p>
          <a:p>
            <a:pPr marL="12700" marR="966469">
              <a:lnSpc>
                <a:spcPct val="118200"/>
              </a:lnSpc>
              <a:spcBef>
                <a:spcPts val="5"/>
              </a:spcBef>
            </a:pPr>
            <a:r>
              <a:rPr dirty="0" sz="1850" spc="114">
                <a:solidFill>
                  <a:srgbClr val="608E6B"/>
                </a:solidFill>
                <a:latin typeface="Liberation Sans"/>
                <a:cs typeface="Liberation Sans"/>
              </a:rPr>
              <a:t>Срок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окупаемости инвестиций </a:t>
            </a:r>
            <a:r>
              <a:rPr dirty="0" sz="1850" spc="100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850" spc="100">
                <a:solidFill>
                  <a:srgbClr val="608E6B"/>
                </a:solidFill>
                <a:latin typeface="Liberation Sans"/>
                <a:cs typeface="Liberation Sans"/>
              </a:rPr>
              <a:t>лет</a:t>
            </a:r>
            <a:r>
              <a:rPr dirty="0" sz="1850" spc="100">
                <a:solidFill>
                  <a:srgbClr val="608E6B"/>
                </a:solidFill>
                <a:latin typeface="Arial"/>
                <a:cs typeface="Arial"/>
              </a:rPr>
              <a:t>) </a:t>
            </a:r>
            <a:r>
              <a:rPr dirty="0" sz="1850" spc="-270">
                <a:solidFill>
                  <a:srgbClr val="608E6B"/>
                </a:solidFill>
                <a:latin typeface="Arial"/>
                <a:cs typeface="Arial"/>
              </a:rPr>
              <a:t>– </a:t>
            </a:r>
            <a:r>
              <a:rPr dirty="0" sz="1750" spc="70">
                <a:solidFill>
                  <a:srgbClr val="608E6B"/>
                </a:solidFill>
                <a:latin typeface="Arial"/>
                <a:cs typeface="Arial"/>
              </a:rPr>
              <a:t>7 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Индекс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рентабельности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инвестиций </a:t>
            </a:r>
            <a:r>
              <a:rPr dirty="0" sz="1850" spc="120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750" spc="120">
                <a:solidFill>
                  <a:srgbClr val="608E6B"/>
                </a:solidFill>
                <a:latin typeface="Arial"/>
                <a:cs typeface="Arial"/>
              </a:rPr>
              <a:t>PI</a:t>
            </a:r>
            <a:r>
              <a:rPr dirty="0" sz="1850" spc="120">
                <a:solidFill>
                  <a:srgbClr val="608E6B"/>
                </a:solidFill>
                <a:latin typeface="Arial"/>
                <a:cs typeface="Arial"/>
              </a:rPr>
              <a:t>) </a:t>
            </a:r>
            <a:r>
              <a:rPr dirty="0" sz="1850" spc="-270">
                <a:solidFill>
                  <a:srgbClr val="608E6B"/>
                </a:solidFill>
                <a:latin typeface="Arial"/>
                <a:cs typeface="Arial"/>
              </a:rPr>
              <a:t>– </a:t>
            </a:r>
            <a:r>
              <a:rPr dirty="0" sz="1750" spc="-15">
                <a:solidFill>
                  <a:srgbClr val="608E6B"/>
                </a:solidFill>
                <a:latin typeface="Arial"/>
                <a:cs typeface="Arial"/>
              </a:rPr>
              <a:t>1</a:t>
            </a:r>
            <a:r>
              <a:rPr dirty="0" sz="1850" spc="-15">
                <a:solidFill>
                  <a:srgbClr val="608E6B"/>
                </a:solidFill>
                <a:latin typeface="Arial"/>
                <a:cs typeface="Arial"/>
              </a:rPr>
              <a:t>,</a:t>
            </a:r>
            <a:r>
              <a:rPr dirty="0" sz="1750" spc="-15">
                <a:solidFill>
                  <a:srgbClr val="608E6B"/>
                </a:solidFill>
                <a:latin typeface="Arial"/>
                <a:cs typeface="Arial"/>
              </a:rPr>
              <a:t>2 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Внутренняя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норма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доходности </a:t>
            </a:r>
            <a:r>
              <a:rPr dirty="0" sz="1850" spc="114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750" spc="114">
                <a:solidFill>
                  <a:srgbClr val="608E6B"/>
                </a:solidFill>
                <a:latin typeface="Arial"/>
                <a:cs typeface="Arial"/>
              </a:rPr>
              <a:t>IRR</a:t>
            </a:r>
            <a:r>
              <a:rPr dirty="0" sz="1850" spc="114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120">
                <a:solidFill>
                  <a:srgbClr val="608E6B"/>
                </a:solidFill>
                <a:latin typeface="Arial"/>
                <a:cs typeface="Arial"/>
              </a:rPr>
              <a:t>%)</a:t>
            </a:r>
            <a:r>
              <a:rPr dirty="0" sz="1850" spc="19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-270">
                <a:solidFill>
                  <a:srgbClr val="608E6B"/>
                </a:solidFill>
                <a:latin typeface="Arial"/>
                <a:cs typeface="Arial"/>
              </a:rPr>
              <a:t>– </a:t>
            </a:r>
            <a:r>
              <a:rPr dirty="0" sz="1750" spc="20">
                <a:solidFill>
                  <a:srgbClr val="608E6B"/>
                </a:solidFill>
                <a:latin typeface="Arial"/>
                <a:cs typeface="Arial"/>
              </a:rPr>
              <a:t>18</a:t>
            </a:r>
            <a:endParaRPr sz="17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106025" y="2590800"/>
            <a:ext cx="5676900" cy="5934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969494" y="7156957"/>
            <a:ext cx="10200640" cy="14954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37845" algn="l"/>
                <a:tab pos="1056005" algn="l"/>
                <a:tab pos="1581785" algn="l"/>
                <a:tab pos="2186940" algn="l"/>
                <a:tab pos="2713990" algn="l"/>
                <a:tab pos="3239770" algn="l"/>
                <a:tab pos="3888104" algn="l"/>
                <a:tab pos="4413885" algn="l"/>
                <a:tab pos="5233035" algn="l"/>
                <a:tab pos="5711825" algn="l"/>
                <a:tab pos="6262370" algn="l"/>
                <a:tab pos="6789420" algn="l"/>
                <a:tab pos="7268209" algn="l"/>
                <a:tab pos="7752080" algn="l"/>
                <a:tab pos="8255634" algn="l"/>
                <a:tab pos="8758555" algn="l"/>
                <a:tab pos="9285605" algn="l"/>
                <a:tab pos="9765030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Б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Ж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Й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Ш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Ы</a:t>
            </a:r>
            <a:endParaRPr sz="3400">
              <a:latin typeface="Liberation Sans"/>
              <a:cs typeface="Liberation San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550">
              <a:latin typeface="Times New Roman"/>
              <a:cs typeface="Times New Roman"/>
            </a:endParaRPr>
          </a:p>
          <a:p>
            <a:pPr marL="1692275">
              <a:lnSpc>
                <a:spcPct val="100000"/>
              </a:lnSpc>
            </a:pPr>
            <a:r>
              <a:rPr dirty="0" sz="1750" spc="235">
                <a:solidFill>
                  <a:srgbClr val="608E6B"/>
                </a:solidFill>
                <a:latin typeface="Arial"/>
                <a:cs typeface="Arial"/>
              </a:rPr>
              <a:t>26368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посетителей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 </a:t>
            </a:r>
            <a:r>
              <a:rPr dirty="0" sz="1850" spc="85">
                <a:solidFill>
                  <a:srgbClr val="608E6B"/>
                </a:solidFill>
                <a:latin typeface="Liberation Sans"/>
                <a:cs typeface="Liberation Sans"/>
              </a:rPr>
              <a:t>до </a:t>
            </a:r>
            <a:r>
              <a:rPr dirty="0" sz="1850" spc="120">
                <a:solidFill>
                  <a:srgbClr val="608E6B"/>
                </a:solidFill>
                <a:latin typeface="Arial"/>
                <a:cs typeface="Arial"/>
              </a:rPr>
              <a:t>$ </a:t>
            </a:r>
            <a:r>
              <a:rPr dirty="0" sz="1750" spc="85">
                <a:solidFill>
                  <a:srgbClr val="608E6B"/>
                </a:solidFill>
                <a:latin typeface="Arial"/>
                <a:cs typeface="Arial"/>
              </a:rPr>
              <a:t>10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млн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прибыли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в </a:t>
            </a:r>
            <a:r>
              <a:rPr dirty="0" sz="1750" spc="155">
                <a:solidFill>
                  <a:srgbClr val="608E6B"/>
                </a:solidFill>
                <a:latin typeface="Arial"/>
                <a:cs typeface="Arial"/>
              </a:rPr>
              <a:t>2017</a:t>
            </a:r>
            <a:r>
              <a:rPr dirty="0" sz="1750" spc="75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14">
                <a:solidFill>
                  <a:srgbClr val="608E6B"/>
                </a:solidFill>
                <a:latin typeface="Liberation Sans"/>
                <a:cs typeface="Liberation Sans"/>
              </a:rPr>
              <a:t>году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982200" y="3219450"/>
            <a:ext cx="7858125" cy="3343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1500" y="3190875"/>
            <a:ext cx="7924800" cy="3400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2298598" y="1972183"/>
            <a:ext cx="4465955" cy="6292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>
                <a:solidFill>
                  <a:srgbClr val="608E6B"/>
                </a:solidFill>
                <a:latin typeface="Liberation Sans"/>
                <a:cs typeface="Liberation Sans"/>
              </a:rPr>
              <a:t>Санаторий</a:t>
            </a:r>
            <a:r>
              <a:rPr dirty="0" sz="3950" spc="-14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2800" spc="125">
                <a:solidFill>
                  <a:srgbClr val="608E6B"/>
                </a:solidFill>
                <a:latin typeface="Arial"/>
                <a:cs typeface="Arial"/>
              </a:rPr>
              <a:t>"</a:t>
            </a:r>
            <a:r>
              <a:rPr dirty="0" sz="3950" spc="125">
                <a:solidFill>
                  <a:srgbClr val="608E6B"/>
                </a:solidFill>
                <a:latin typeface="Liberation Sans"/>
                <a:cs typeface="Liberation Sans"/>
              </a:rPr>
              <a:t>Ченки</a:t>
            </a:r>
            <a:r>
              <a:rPr dirty="0" sz="2800" spc="125">
                <a:solidFill>
                  <a:srgbClr val="608E6B"/>
                </a:solidFill>
                <a:latin typeface="Arial"/>
                <a:cs typeface="Arial"/>
              </a:rPr>
              <a:t>"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07923" y="1972183"/>
            <a:ext cx="7401559" cy="6292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950">
                <a:solidFill>
                  <a:srgbClr val="608E6B"/>
                </a:solidFill>
                <a:latin typeface="Liberation Sans"/>
                <a:cs typeface="Liberation Sans"/>
              </a:rPr>
              <a:t>Санаторий</a:t>
            </a:r>
            <a:r>
              <a:rPr dirty="0" sz="3950" spc="-1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2800" spc="50">
                <a:solidFill>
                  <a:srgbClr val="608E6B"/>
                </a:solidFill>
                <a:latin typeface="Arial"/>
                <a:cs typeface="Arial"/>
              </a:rPr>
              <a:t>"</a:t>
            </a:r>
            <a:r>
              <a:rPr dirty="0" sz="3950" spc="50">
                <a:solidFill>
                  <a:srgbClr val="608E6B"/>
                </a:solidFill>
                <a:latin typeface="Liberation Sans"/>
                <a:cs typeface="Liberation Sans"/>
              </a:rPr>
              <a:t>Машиностроитель</a:t>
            </a:r>
            <a:r>
              <a:rPr dirty="0" sz="2800" spc="50">
                <a:solidFill>
                  <a:srgbClr val="608E6B"/>
                </a:solidFill>
                <a:latin typeface="Arial"/>
                <a:cs typeface="Arial"/>
              </a:rPr>
              <a:t>"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49250" y="1029211"/>
            <a:ext cx="3783965" cy="1076960"/>
          </a:xfrm>
          <a:prstGeom prst="rect">
            <a:avLst/>
          </a:prstGeom>
        </p:spPr>
        <p:txBody>
          <a:bodyPr wrap="square" lIns="0" tIns="168275" rIns="0" bIns="0" rtlCol="0" vert="horz">
            <a:spAutoFit/>
          </a:bodyPr>
          <a:lstStyle/>
          <a:p>
            <a:pPr marL="12700" marR="5080">
              <a:lnSpc>
                <a:spcPct val="74400"/>
              </a:lnSpc>
              <a:spcBef>
                <a:spcPts val="1325"/>
              </a:spcBef>
            </a:pPr>
            <a:r>
              <a:rPr dirty="0" sz="3950">
                <a:solidFill>
                  <a:srgbClr val="608E6B"/>
                </a:solidFill>
                <a:latin typeface="Liberation Sans"/>
                <a:cs typeface="Liberation Sans"/>
              </a:rPr>
              <a:t>Дополнительно</a:t>
            </a:r>
            <a:r>
              <a:rPr dirty="0" sz="2800" spc="85">
                <a:solidFill>
                  <a:srgbClr val="608E6B"/>
                </a:solidFill>
                <a:latin typeface="Arial"/>
                <a:cs typeface="Arial"/>
              </a:rPr>
              <a:t>.  </a:t>
            </a:r>
            <a:r>
              <a:rPr dirty="0" sz="3950">
                <a:solidFill>
                  <a:srgbClr val="608E6B"/>
                </a:solidFill>
                <a:latin typeface="Liberation Sans"/>
                <a:cs typeface="Liberation Sans"/>
              </a:rPr>
              <a:t>Рендеры</a:t>
            </a:r>
            <a:endParaRPr sz="395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6300" y="991349"/>
            <a:ext cx="8972550" cy="2989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86300" y="3982796"/>
            <a:ext cx="8972550" cy="2989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686300" y="6972452"/>
            <a:ext cx="8972550" cy="2989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951463" y="3131369"/>
            <a:ext cx="8854440" cy="1892300"/>
          </a:xfrm>
          <a:prstGeom prst="rect">
            <a:avLst/>
          </a:prstGeom>
        </p:spPr>
        <p:txBody>
          <a:bodyPr wrap="square" lIns="0" tIns="14478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40"/>
              </a:spcBef>
              <a:tabLst>
                <a:tab pos="819785" algn="l"/>
                <a:tab pos="1637030" algn="l"/>
                <a:tab pos="2456815" algn="l"/>
                <a:tab pos="3276600" algn="l"/>
                <a:tab pos="4094479" algn="l"/>
                <a:tab pos="4911725" algn="l"/>
              </a:tabLst>
            </a:pP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С	П	А	С	И	Б	</a:t>
            </a:r>
            <a:r>
              <a:rPr dirty="0" sz="5250" spc="25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endParaRPr sz="5250">
              <a:latin typeface="Liberation Sans"/>
              <a:cs typeface="Liberation Sans"/>
            </a:endParaRPr>
          </a:p>
          <a:p>
            <a:pPr algn="ctr">
              <a:lnSpc>
                <a:spcPct val="100000"/>
              </a:lnSpc>
              <a:spcBef>
                <a:spcPts val="1050"/>
              </a:spcBef>
              <a:tabLst>
                <a:tab pos="755015" algn="l"/>
                <a:tab pos="2066289" algn="l"/>
                <a:tab pos="2886075" algn="l"/>
                <a:tab pos="3705860" algn="l"/>
                <a:tab pos="4523740" algn="l"/>
                <a:tab pos="5417820" algn="l"/>
                <a:tab pos="6237605" algn="l"/>
                <a:tab pos="7057390" algn="l"/>
                <a:tab pos="7875270" algn="l"/>
                <a:tab pos="8658225" algn="l"/>
              </a:tabLst>
            </a:pP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З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5250" spc="25" b="1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5250" spc="2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5250" spc="2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4200" spc="170">
                <a:solidFill>
                  <a:srgbClr val="608E6B"/>
                </a:solidFill>
                <a:latin typeface="Arial"/>
                <a:cs typeface="Arial"/>
              </a:rPr>
              <a:t>!</a:t>
            </a:r>
            <a:endParaRPr sz="4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41017" y="5491321"/>
            <a:ext cx="4330700" cy="3130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049655" algn="l"/>
                <a:tab pos="3576320" algn="l"/>
              </a:tabLst>
            </a:pP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Я	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1850" spc="43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1850" spc="43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1850" spc="43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В	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И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1850" spc="19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151206" y="5491321"/>
            <a:ext cx="3943985" cy="3130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1850" spc="4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Ь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Й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74543" y="5491321"/>
            <a:ext cx="3024505" cy="3130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Ф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30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42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-145">
                <a:solidFill>
                  <a:srgbClr val="608E6B"/>
                </a:solidFill>
                <a:latin typeface="Arial"/>
                <a:cs typeface="Arial"/>
              </a:rPr>
              <a:t>:</a:t>
            </a:r>
            <a:endParaRPr sz="18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2084" y="6245510"/>
            <a:ext cx="10304780" cy="1691639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2749550">
              <a:lnSpc>
                <a:spcPct val="100000"/>
              </a:lnSpc>
              <a:spcBef>
                <a:spcPts val="495"/>
              </a:spcBef>
            </a:pP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-3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ш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1850" spc="409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750" spc="114">
                <a:solidFill>
                  <a:srgbClr val="608E6B"/>
                </a:solidFill>
                <a:latin typeface="Arial"/>
                <a:cs typeface="Arial"/>
              </a:rPr>
              <a:t>a</a:t>
            </a:r>
            <a:r>
              <a:rPr dirty="0" sz="1750" spc="-28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260">
                <a:solidFill>
                  <a:srgbClr val="608E6B"/>
                </a:solidFill>
                <a:latin typeface="Arial"/>
                <a:cs typeface="Arial"/>
              </a:rPr>
              <a:t>n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0">
                <a:solidFill>
                  <a:srgbClr val="608E6B"/>
                </a:solidFill>
                <a:latin typeface="Arial"/>
                <a:cs typeface="Arial"/>
              </a:rPr>
              <a:t>j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0">
                <a:solidFill>
                  <a:srgbClr val="608E6B"/>
                </a:solidFill>
                <a:latin typeface="Arial"/>
                <a:cs typeface="Arial"/>
              </a:rPr>
              <a:t>i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0">
                <a:solidFill>
                  <a:srgbClr val="608E6B"/>
                </a:solidFill>
                <a:latin typeface="Arial"/>
                <a:cs typeface="Arial"/>
              </a:rPr>
              <a:t>i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65">
                <a:solidFill>
                  <a:srgbClr val="608E6B"/>
                </a:solidFill>
                <a:latin typeface="Arial"/>
                <a:cs typeface="Arial"/>
              </a:rPr>
              <a:t>6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4">
                <a:solidFill>
                  <a:srgbClr val="608E6B"/>
                </a:solidFill>
                <a:latin typeface="Arial"/>
                <a:cs typeface="Arial"/>
              </a:rPr>
              <a:t>4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-20">
                <a:solidFill>
                  <a:srgbClr val="608E6B"/>
                </a:solidFill>
                <a:latin typeface="Arial"/>
                <a:cs typeface="Arial"/>
              </a:rPr>
              <a:t>@</a:t>
            </a:r>
            <a:r>
              <a:rPr dirty="0" sz="1850" spc="-31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509">
                <a:solidFill>
                  <a:srgbClr val="608E6B"/>
                </a:solidFill>
                <a:latin typeface="Arial"/>
                <a:cs typeface="Arial"/>
              </a:rPr>
              <a:t>m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4">
                <a:solidFill>
                  <a:srgbClr val="608E6B"/>
                </a:solidFill>
                <a:latin typeface="Arial"/>
                <a:cs typeface="Arial"/>
              </a:rPr>
              <a:t>a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0">
                <a:solidFill>
                  <a:srgbClr val="608E6B"/>
                </a:solidFill>
                <a:latin typeface="Arial"/>
                <a:cs typeface="Arial"/>
              </a:rPr>
              <a:t>i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35">
                <a:solidFill>
                  <a:srgbClr val="608E6B"/>
                </a:solidFill>
                <a:latin typeface="Arial"/>
                <a:cs typeface="Arial"/>
              </a:rPr>
              <a:t>l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-14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-31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4">
                <a:solidFill>
                  <a:srgbClr val="608E6B"/>
                </a:solidFill>
                <a:latin typeface="Arial"/>
                <a:cs typeface="Arial"/>
              </a:rPr>
              <a:t>r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245">
                <a:solidFill>
                  <a:srgbClr val="608E6B"/>
                </a:solidFill>
                <a:latin typeface="Arial"/>
                <a:cs typeface="Arial"/>
              </a:rPr>
              <a:t>u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-135">
                <a:solidFill>
                  <a:srgbClr val="608E6B"/>
                </a:solidFill>
                <a:latin typeface="Arial"/>
                <a:cs typeface="Arial"/>
              </a:rPr>
              <a:t>!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-3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endParaRPr sz="1850">
              <a:latin typeface="Liberation Sans"/>
              <a:cs typeface="Liberation Sans"/>
            </a:endParaRPr>
          </a:p>
          <a:p>
            <a:pPr algn="ctr" marL="12700" marR="5080">
              <a:lnSpc>
                <a:spcPct val="118200"/>
              </a:lnSpc>
            </a:pP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з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-145">
                <a:solidFill>
                  <a:srgbClr val="608E6B"/>
                </a:solidFill>
                <a:latin typeface="Arial"/>
                <a:cs typeface="Arial"/>
              </a:rPr>
              <a:t>,</a:t>
            </a:r>
            <a:r>
              <a:rPr dirty="0" sz="1850" spc="4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ь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з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г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5">
                <a:solidFill>
                  <a:srgbClr val="608E6B"/>
                </a:solidFill>
                <a:latin typeface="Liberation Sans"/>
                <a:cs typeface="Liberation Sans"/>
              </a:rPr>
              <a:t>ш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г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б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ь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г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1850" spc="-30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-145">
                <a:solidFill>
                  <a:srgbClr val="608E6B"/>
                </a:solidFill>
                <a:latin typeface="Arial"/>
                <a:cs typeface="Arial"/>
              </a:rPr>
              <a:t>,</a:t>
            </a:r>
            <a:r>
              <a:rPr dirty="0" sz="1850" spc="4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4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ж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ь  п</a:t>
            </a:r>
            <a:r>
              <a:rPr dirty="0" sz="1850" spc="-31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1850" spc="-31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1850" spc="409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750" spc="-15">
                <a:solidFill>
                  <a:srgbClr val="608E6B"/>
                </a:solidFill>
                <a:latin typeface="Arial"/>
                <a:cs typeface="Arial"/>
              </a:rPr>
              <a:t>S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204">
                <a:solidFill>
                  <a:srgbClr val="608E6B"/>
                </a:solidFill>
                <a:latin typeface="Arial"/>
                <a:cs typeface="Arial"/>
              </a:rPr>
              <a:t>k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70">
                <a:solidFill>
                  <a:srgbClr val="608E6B"/>
                </a:solidFill>
                <a:latin typeface="Arial"/>
                <a:cs typeface="Arial"/>
              </a:rPr>
              <a:t>y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300">
                <a:solidFill>
                  <a:srgbClr val="608E6B"/>
                </a:solidFill>
                <a:latin typeface="Arial"/>
                <a:cs typeface="Arial"/>
              </a:rPr>
              <a:t>p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35">
                <a:solidFill>
                  <a:srgbClr val="608E6B"/>
                </a:solidFill>
                <a:latin typeface="Arial"/>
                <a:cs typeface="Arial"/>
              </a:rPr>
              <a:t>e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-145">
                <a:solidFill>
                  <a:srgbClr val="608E6B"/>
                </a:solidFill>
                <a:latin typeface="Arial"/>
                <a:cs typeface="Arial"/>
              </a:rPr>
              <a:t>: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5"/>
              </a:spcBef>
            </a:pPr>
            <a:r>
              <a:rPr dirty="0" sz="1850" spc="-155">
                <a:solidFill>
                  <a:srgbClr val="608E6B"/>
                </a:solidFill>
                <a:latin typeface="Arial"/>
                <a:cs typeface="Arial"/>
              </a:rPr>
              <a:t>+</a:t>
            </a:r>
            <a:r>
              <a:rPr dirty="0" sz="1850" spc="-31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20">
                <a:solidFill>
                  <a:srgbClr val="608E6B"/>
                </a:solidFill>
                <a:latin typeface="Arial"/>
                <a:cs typeface="Arial"/>
              </a:rPr>
              <a:t>3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70">
                <a:solidFill>
                  <a:srgbClr val="608E6B"/>
                </a:solidFill>
                <a:latin typeface="Arial"/>
                <a:cs typeface="Arial"/>
              </a:rPr>
              <a:t>7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90">
                <a:solidFill>
                  <a:srgbClr val="608E6B"/>
                </a:solidFill>
                <a:latin typeface="Arial"/>
                <a:cs typeface="Arial"/>
              </a:rPr>
              <a:t>5</a:t>
            </a:r>
            <a:r>
              <a:rPr dirty="0" sz="1750" spc="44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20">
                <a:solidFill>
                  <a:srgbClr val="608E6B"/>
                </a:solidFill>
                <a:latin typeface="Arial"/>
                <a:cs typeface="Arial"/>
              </a:rPr>
              <a:t>2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65">
                <a:solidFill>
                  <a:srgbClr val="608E6B"/>
                </a:solidFill>
                <a:latin typeface="Arial"/>
                <a:cs typeface="Arial"/>
              </a:rPr>
              <a:t>9</a:t>
            </a:r>
            <a:r>
              <a:rPr dirty="0" sz="1750" spc="44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65">
                <a:solidFill>
                  <a:srgbClr val="608E6B"/>
                </a:solidFill>
                <a:latin typeface="Arial"/>
                <a:cs typeface="Arial"/>
              </a:rPr>
              <a:t>6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65">
                <a:solidFill>
                  <a:srgbClr val="608E6B"/>
                </a:solidFill>
                <a:latin typeface="Arial"/>
                <a:cs typeface="Arial"/>
              </a:rPr>
              <a:t>6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65">
                <a:solidFill>
                  <a:srgbClr val="608E6B"/>
                </a:solidFill>
                <a:latin typeface="Arial"/>
                <a:cs typeface="Arial"/>
              </a:rPr>
              <a:t>9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65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1850" spc="-31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315">
                <a:solidFill>
                  <a:srgbClr val="608E6B"/>
                </a:solidFill>
                <a:latin typeface="Arial"/>
                <a:cs typeface="Arial"/>
              </a:rPr>
              <a:t>0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315">
                <a:solidFill>
                  <a:srgbClr val="608E6B"/>
                </a:solidFill>
                <a:latin typeface="Arial"/>
                <a:cs typeface="Arial"/>
              </a:rPr>
              <a:t>0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65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1850" spc="-31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4">
                <a:solidFill>
                  <a:srgbClr val="608E6B"/>
                </a:solidFill>
                <a:latin typeface="Arial"/>
                <a:cs typeface="Arial"/>
              </a:rPr>
              <a:t>4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315">
                <a:solidFill>
                  <a:srgbClr val="608E6B"/>
                </a:solidFill>
                <a:latin typeface="Arial"/>
                <a:cs typeface="Arial"/>
              </a:rPr>
              <a:t>0</a:t>
            </a:r>
            <a:r>
              <a:rPr dirty="0" sz="1750" spc="44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80">
                <a:solidFill>
                  <a:srgbClr val="608E6B"/>
                </a:solidFill>
                <a:latin typeface="Arial"/>
                <a:cs typeface="Arial"/>
              </a:rPr>
              <a:t>/</a:t>
            </a:r>
            <a:r>
              <a:rPr dirty="0" sz="1850" spc="409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4">
                <a:solidFill>
                  <a:srgbClr val="608E6B"/>
                </a:solidFill>
                <a:latin typeface="Arial"/>
                <a:cs typeface="Arial"/>
              </a:rPr>
              <a:t>a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260">
                <a:solidFill>
                  <a:srgbClr val="608E6B"/>
                </a:solidFill>
                <a:latin typeface="Arial"/>
                <a:cs typeface="Arial"/>
              </a:rPr>
              <a:t>n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0">
                <a:solidFill>
                  <a:srgbClr val="608E6B"/>
                </a:solidFill>
                <a:latin typeface="Arial"/>
                <a:cs typeface="Arial"/>
              </a:rPr>
              <a:t>j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0">
                <a:solidFill>
                  <a:srgbClr val="608E6B"/>
                </a:solidFill>
                <a:latin typeface="Arial"/>
                <a:cs typeface="Arial"/>
              </a:rPr>
              <a:t>i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0">
                <a:solidFill>
                  <a:srgbClr val="608E6B"/>
                </a:solidFill>
                <a:latin typeface="Arial"/>
                <a:cs typeface="Arial"/>
              </a:rPr>
              <a:t>i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0">
                <a:solidFill>
                  <a:srgbClr val="608E6B"/>
                </a:solidFill>
                <a:latin typeface="Arial"/>
                <a:cs typeface="Arial"/>
              </a:rPr>
              <a:t>i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65">
                <a:solidFill>
                  <a:srgbClr val="608E6B"/>
                </a:solidFill>
                <a:latin typeface="Arial"/>
                <a:cs typeface="Arial"/>
              </a:rPr>
              <a:t>6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114">
                <a:solidFill>
                  <a:srgbClr val="608E6B"/>
                </a:solidFill>
                <a:latin typeface="Arial"/>
                <a:cs typeface="Arial"/>
              </a:rPr>
              <a:t>4</a:t>
            </a:r>
            <a:r>
              <a:rPr dirty="0" sz="1750" spc="-2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-275">
                <a:solidFill>
                  <a:srgbClr val="608E6B"/>
                </a:solidFill>
                <a:latin typeface="Arial"/>
                <a:cs typeface="Arial"/>
              </a:rPr>
              <a:t>1</a:t>
            </a:r>
            <a:endParaRPr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2575" y="205231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70949" y="205231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39989" y="205231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54167" y="205231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4" y="0"/>
                </a:lnTo>
                <a:lnTo>
                  <a:pt x="14985345" y="521793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114800" y="7610475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114800" y="827722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14800" y="8610600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14800" y="9610725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799978" y="6621116"/>
            <a:ext cx="10507980" cy="3164840"/>
          </a:xfrm>
          <a:prstGeom prst="rect">
            <a:avLst/>
          </a:prstGeom>
        </p:spPr>
        <p:txBody>
          <a:bodyPr wrap="square" lIns="0" tIns="2559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14"/>
              </a:spcBef>
              <a:tabLst>
                <a:tab pos="523240" algn="l"/>
                <a:tab pos="970915" algn="l"/>
                <a:tab pos="1439545" algn="l"/>
                <a:tab pos="1864995" algn="l"/>
                <a:tab pos="2635885" algn="l"/>
                <a:tab pos="3082925" algn="l"/>
                <a:tab pos="3530600" algn="l"/>
                <a:tab pos="3999229" algn="l"/>
                <a:tab pos="4459605" algn="l"/>
                <a:tab pos="4926965" algn="l"/>
                <a:tab pos="5358765" algn="l"/>
                <a:tab pos="5827395" algn="l"/>
                <a:tab pos="6299200" algn="l"/>
                <a:tab pos="6766559" algn="l"/>
                <a:tab pos="7514590" algn="l"/>
                <a:tab pos="7981315" algn="l"/>
                <a:tab pos="8428990" algn="l"/>
                <a:tab pos="8918575" algn="l"/>
                <a:tab pos="9366250" algn="l"/>
                <a:tab pos="9791700" algn="l"/>
                <a:tab pos="10217785" algn="l"/>
              </a:tabLst>
            </a:pPr>
            <a:r>
              <a:rPr dirty="0" sz="3000" spc="15" b="1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3000" spc="1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З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endParaRPr sz="3000">
              <a:latin typeface="Liberation Sans"/>
              <a:cs typeface="Liberation Sans"/>
            </a:endParaRPr>
          </a:p>
          <a:p>
            <a:pPr marL="530860">
              <a:lnSpc>
                <a:spcPct val="100000"/>
              </a:lnSpc>
              <a:spcBef>
                <a:spcPts val="1225"/>
              </a:spcBef>
            </a:pP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Участок </a:t>
            </a:r>
            <a:r>
              <a:rPr dirty="0" sz="1850" spc="105">
                <a:solidFill>
                  <a:srgbClr val="608E6B"/>
                </a:solidFill>
                <a:latin typeface="Liberation Sans"/>
                <a:cs typeface="Liberation Sans"/>
              </a:rPr>
              <a:t>под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застройку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расположен </a:t>
            </a:r>
            <a:r>
              <a:rPr dirty="0" sz="1850" spc="85">
                <a:solidFill>
                  <a:srgbClr val="608E6B"/>
                </a:solidFill>
                <a:latin typeface="Liberation Sans"/>
                <a:cs typeface="Liberation Sans"/>
              </a:rPr>
              <a:t>на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берегу </a:t>
            </a:r>
            <a:r>
              <a:rPr dirty="0" sz="1850" spc="114">
                <a:solidFill>
                  <a:srgbClr val="608E6B"/>
                </a:solidFill>
                <a:latin typeface="Liberation Sans"/>
                <a:cs typeface="Liberation Sans"/>
              </a:rPr>
              <a:t>реки </a:t>
            </a: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Сож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поселок</a:t>
            </a:r>
            <a:r>
              <a:rPr dirty="0" sz="1850" spc="30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Ченки</a:t>
            </a:r>
            <a:endParaRPr sz="1850">
              <a:latin typeface="Liberation Sans"/>
              <a:cs typeface="Liberation Sans"/>
            </a:endParaRPr>
          </a:p>
          <a:p>
            <a:pPr marL="530860">
              <a:lnSpc>
                <a:spcPct val="100000"/>
              </a:lnSpc>
              <a:spcBef>
                <a:spcPts val="405"/>
              </a:spcBef>
            </a:pPr>
            <a:r>
              <a:rPr dirty="0" sz="1850" spc="130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Собственный</a:t>
            </a:r>
            <a:r>
              <a:rPr dirty="0" sz="1850" spc="26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14">
                <a:solidFill>
                  <a:srgbClr val="608E6B"/>
                </a:solidFill>
                <a:latin typeface="Liberation Sans"/>
                <a:cs typeface="Liberation Sans"/>
              </a:rPr>
              <a:t>пляж</a:t>
            </a:r>
            <a:r>
              <a:rPr dirty="0" sz="1850" spc="114">
                <a:solidFill>
                  <a:srgbClr val="608E6B"/>
                </a:solidFill>
                <a:latin typeface="Arial"/>
                <a:cs typeface="Arial"/>
              </a:rPr>
              <a:t>)</a:t>
            </a:r>
            <a:endParaRPr sz="1850">
              <a:latin typeface="Arial"/>
              <a:cs typeface="Arial"/>
            </a:endParaRPr>
          </a:p>
          <a:p>
            <a:pPr marL="530860">
              <a:lnSpc>
                <a:spcPct val="100000"/>
              </a:lnSpc>
              <a:spcBef>
                <a:spcPts val="405"/>
              </a:spcBef>
            </a:pP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Сож </a:t>
            </a:r>
            <a:r>
              <a:rPr dirty="0" sz="1850" spc="-500">
                <a:solidFill>
                  <a:srgbClr val="608E6B"/>
                </a:solidFill>
                <a:latin typeface="Arial"/>
                <a:cs typeface="Arial"/>
              </a:rPr>
              <a:t>— </a:t>
            </a:r>
            <a:r>
              <a:rPr dirty="0" sz="1850" spc="114">
                <a:solidFill>
                  <a:srgbClr val="608E6B"/>
                </a:solidFill>
                <a:latin typeface="Liberation Sans"/>
                <a:cs typeface="Liberation Sans"/>
              </a:rPr>
              <a:t>одна </a:t>
            </a:r>
            <a:r>
              <a:rPr dirty="0" sz="1850" spc="80">
                <a:solidFill>
                  <a:srgbClr val="608E6B"/>
                </a:solidFill>
                <a:latin typeface="Liberation Sans"/>
                <a:cs typeface="Liberation Sans"/>
              </a:rPr>
              <a:t>из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самых чистых </a:t>
            </a:r>
            <a:r>
              <a:rPr dirty="0" sz="1850" spc="105">
                <a:solidFill>
                  <a:srgbClr val="608E6B"/>
                </a:solidFill>
                <a:latin typeface="Liberation Sans"/>
                <a:cs typeface="Liberation Sans"/>
              </a:rPr>
              <a:t>рек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1850" spc="5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Европе</a:t>
            </a:r>
            <a:endParaRPr sz="1850">
              <a:latin typeface="Liberation Sans"/>
              <a:cs typeface="Liberation Sans"/>
            </a:endParaRPr>
          </a:p>
          <a:p>
            <a:pPr marL="530860" marR="80645">
              <a:lnSpc>
                <a:spcPct val="118200"/>
              </a:lnSpc>
            </a:pP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Поселок </a:t>
            </a: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Ченки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расположен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в </a:t>
            </a:r>
            <a:r>
              <a:rPr dirty="0" sz="1750" spc="120">
                <a:solidFill>
                  <a:srgbClr val="608E6B"/>
                </a:solidFill>
                <a:latin typeface="Arial"/>
                <a:cs typeface="Arial"/>
              </a:rPr>
              <a:t>3</a:t>
            </a:r>
            <a:r>
              <a:rPr dirty="0" sz="1850" spc="120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х </a:t>
            </a:r>
            <a:r>
              <a:rPr dirty="0" sz="1850" spc="50">
                <a:solidFill>
                  <a:srgbClr val="608E6B"/>
                </a:solidFill>
                <a:latin typeface="Liberation Sans"/>
                <a:cs typeface="Liberation Sans"/>
              </a:rPr>
              <a:t>км</a:t>
            </a:r>
            <a:r>
              <a:rPr dirty="0" sz="1850" spc="50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к </a:t>
            </a:r>
            <a:r>
              <a:rPr dirty="0" sz="1850" spc="105">
                <a:solidFill>
                  <a:srgbClr val="608E6B"/>
                </a:solidFill>
                <a:latin typeface="Liberation Sans"/>
                <a:cs typeface="Liberation Sans"/>
              </a:rPr>
              <a:t>югу </a:t>
            </a:r>
            <a:r>
              <a:rPr dirty="0" sz="1850" spc="80">
                <a:solidFill>
                  <a:srgbClr val="608E6B"/>
                </a:solidFill>
                <a:latin typeface="Liberation Sans"/>
                <a:cs typeface="Liberation Sans"/>
              </a:rPr>
              <a:t>от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областного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центра </a:t>
            </a:r>
            <a:r>
              <a:rPr dirty="0" sz="1850">
                <a:solidFill>
                  <a:srgbClr val="608E6B"/>
                </a:solidFill>
                <a:latin typeface="Liberation Sans"/>
                <a:cs typeface="Liberation Sans"/>
              </a:rPr>
              <a:t>г</a:t>
            </a:r>
            <a:r>
              <a:rPr dirty="0" sz="1850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Гомеля  </a:t>
            </a:r>
            <a:r>
              <a:rPr dirty="0" sz="1850" spc="120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Одного </a:t>
            </a:r>
            <a:r>
              <a:rPr dirty="0" sz="1850" spc="80">
                <a:solidFill>
                  <a:srgbClr val="608E6B"/>
                </a:solidFill>
                <a:latin typeface="Liberation Sans"/>
                <a:cs typeface="Liberation Sans"/>
              </a:rPr>
              <a:t>из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самых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больших городов Беларуси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собственным </a:t>
            </a: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аэропортом</a:t>
            </a:r>
            <a:r>
              <a:rPr dirty="0" sz="1850" spc="120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ж</a:t>
            </a:r>
            <a:r>
              <a:rPr dirty="0" sz="1850" spc="125">
                <a:solidFill>
                  <a:srgbClr val="608E6B"/>
                </a:solidFill>
                <a:latin typeface="Arial"/>
                <a:cs typeface="Arial"/>
              </a:rPr>
              <a:t>/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д 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вокзалом </a:t>
            </a:r>
            <a:r>
              <a:rPr dirty="0" sz="1850" spc="20">
                <a:solidFill>
                  <a:srgbClr val="608E6B"/>
                </a:solidFill>
                <a:latin typeface="Liberation Sans"/>
                <a:cs typeface="Liberation Sans"/>
              </a:rPr>
              <a:t>и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современными автомобильными</a:t>
            </a:r>
            <a:r>
              <a:rPr dirty="0" sz="1850" spc="22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дорогами</a:t>
            </a:r>
            <a:r>
              <a:rPr dirty="0" sz="1850" spc="130">
                <a:solidFill>
                  <a:srgbClr val="608E6B"/>
                </a:solidFill>
                <a:latin typeface="Arial"/>
                <a:cs typeface="Arial"/>
              </a:rPr>
              <a:t>)</a:t>
            </a:r>
            <a:endParaRPr sz="1850">
              <a:latin typeface="Arial"/>
              <a:cs typeface="Arial"/>
            </a:endParaRPr>
          </a:p>
          <a:p>
            <a:pPr marL="530860">
              <a:lnSpc>
                <a:spcPct val="100000"/>
              </a:lnSpc>
              <a:spcBef>
                <a:spcPts val="405"/>
              </a:spcBef>
            </a:pP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Имеется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регулярное автобусное сообщение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 </a:t>
            </a:r>
            <a:r>
              <a:rPr dirty="0" sz="1850">
                <a:solidFill>
                  <a:srgbClr val="608E6B"/>
                </a:solidFill>
                <a:latin typeface="Liberation Sans"/>
                <a:cs typeface="Liberation Sans"/>
              </a:rPr>
              <a:t>г</a:t>
            </a:r>
            <a:r>
              <a:rPr dirty="0" sz="185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50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05">
                <a:solidFill>
                  <a:srgbClr val="608E6B"/>
                </a:solidFill>
                <a:latin typeface="Liberation Sans"/>
                <a:cs typeface="Liberation Sans"/>
              </a:rPr>
              <a:t>Гомель</a:t>
            </a:r>
            <a:r>
              <a:rPr dirty="0" sz="1850" spc="105">
                <a:solidFill>
                  <a:srgbClr val="608E6B"/>
                </a:solidFill>
                <a:latin typeface="Arial"/>
                <a:cs typeface="Arial"/>
              </a:rPr>
              <a:t>.</a:t>
            </a:r>
            <a:endParaRPr sz="18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62000" y="914400"/>
            <a:ext cx="16840200" cy="58769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6875" y="205231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85249" y="205231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54289" y="205231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8467" y="205231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4" y="0"/>
                </a:lnTo>
                <a:lnTo>
                  <a:pt x="14985345" y="521793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76700" y="8020050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76700" y="835342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076700" y="8686800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76700" y="9020175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76700" y="9353550"/>
            <a:ext cx="76200" cy="7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790305" y="7061993"/>
            <a:ext cx="10507980" cy="24669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23240" algn="l"/>
                <a:tab pos="970915" algn="l"/>
                <a:tab pos="1439545" algn="l"/>
                <a:tab pos="1864995" algn="l"/>
                <a:tab pos="2635885" algn="l"/>
                <a:tab pos="3082925" algn="l"/>
                <a:tab pos="3530600" algn="l"/>
                <a:tab pos="3999229" algn="l"/>
                <a:tab pos="4459605" algn="l"/>
                <a:tab pos="4926965" algn="l"/>
                <a:tab pos="5358765" algn="l"/>
                <a:tab pos="5827395" algn="l"/>
                <a:tab pos="6299200" algn="l"/>
                <a:tab pos="6766559" algn="l"/>
                <a:tab pos="7514590" algn="l"/>
                <a:tab pos="7981315" algn="l"/>
                <a:tab pos="8428990" algn="l"/>
                <a:tab pos="8918575" algn="l"/>
                <a:tab pos="9366250" algn="l"/>
                <a:tab pos="9791700" algn="l"/>
                <a:tab pos="10217785" algn="l"/>
              </a:tabLst>
            </a:pPr>
            <a:r>
              <a:rPr dirty="0" sz="3000" spc="15" b="1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3000" spc="1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З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endParaRPr sz="3000">
              <a:latin typeface="Liberation Sans"/>
              <a:cs typeface="Liberation Sans"/>
            </a:endParaRPr>
          </a:p>
          <a:p>
            <a:pPr marL="502284">
              <a:lnSpc>
                <a:spcPct val="100000"/>
              </a:lnSpc>
              <a:spcBef>
                <a:spcPts val="2875"/>
              </a:spcBef>
            </a:pP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Общая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площадь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участка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составляет </a:t>
            </a:r>
            <a:r>
              <a:rPr dirty="0" sz="1750" spc="165">
                <a:solidFill>
                  <a:srgbClr val="608E6B"/>
                </a:solidFill>
                <a:latin typeface="Arial"/>
                <a:cs typeface="Arial"/>
              </a:rPr>
              <a:t>6</a:t>
            </a:r>
            <a:r>
              <a:rPr dirty="0" sz="1750" spc="18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гектаров</a:t>
            </a:r>
            <a:endParaRPr sz="1850">
              <a:latin typeface="Liberation Sans"/>
              <a:cs typeface="Liberation Sans"/>
            </a:endParaRPr>
          </a:p>
          <a:p>
            <a:pPr marL="502284" marR="967740">
              <a:lnSpc>
                <a:spcPct val="118200"/>
              </a:lnSpc>
              <a:spcBef>
                <a:spcPts val="5"/>
              </a:spcBef>
            </a:pP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Запасы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минеральной </a:t>
            </a:r>
            <a:r>
              <a:rPr dirty="0" sz="1850" spc="90">
                <a:solidFill>
                  <a:srgbClr val="608E6B"/>
                </a:solidFill>
                <a:latin typeface="Liberation Sans"/>
                <a:cs typeface="Liberation Sans"/>
              </a:rPr>
              <a:t>воды</a:t>
            </a:r>
            <a:r>
              <a:rPr dirty="0" sz="1850" spc="90">
                <a:solidFill>
                  <a:srgbClr val="608E6B"/>
                </a:solidFill>
                <a:latin typeface="Arial"/>
                <a:cs typeface="Arial"/>
              </a:rPr>
              <a:t>.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Глубина залегания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составляет </a:t>
            </a:r>
            <a:r>
              <a:rPr dirty="0" sz="1750" spc="300">
                <a:solidFill>
                  <a:srgbClr val="608E6B"/>
                </a:solidFill>
                <a:latin typeface="Arial"/>
                <a:cs typeface="Arial"/>
              </a:rPr>
              <a:t>300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метров 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Площадь застройки </a:t>
            </a:r>
            <a:r>
              <a:rPr dirty="0" sz="1750" spc="145">
                <a:solidFill>
                  <a:srgbClr val="608E6B"/>
                </a:solidFill>
                <a:latin typeface="Arial"/>
                <a:cs typeface="Arial"/>
              </a:rPr>
              <a:t>1750 </a:t>
            </a:r>
            <a:r>
              <a:rPr dirty="0" sz="1850" spc="50">
                <a:solidFill>
                  <a:srgbClr val="608E6B"/>
                </a:solidFill>
                <a:latin typeface="Liberation Sans"/>
                <a:cs typeface="Liberation Sans"/>
              </a:rPr>
              <a:t>кв</a:t>
            </a:r>
            <a:r>
              <a:rPr dirty="0" sz="1850" spc="50">
                <a:solidFill>
                  <a:srgbClr val="608E6B"/>
                </a:solidFill>
                <a:latin typeface="Arial"/>
                <a:cs typeface="Arial"/>
              </a:rPr>
              <a:t>.</a:t>
            </a:r>
            <a:r>
              <a:rPr dirty="0" sz="1850" spc="11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5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1850" spc="5">
                <a:solidFill>
                  <a:srgbClr val="608E6B"/>
                </a:solidFill>
                <a:latin typeface="Arial"/>
                <a:cs typeface="Arial"/>
              </a:rPr>
              <a:t>.</a:t>
            </a:r>
            <a:endParaRPr sz="1850">
              <a:latin typeface="Arial"/>
              <a:cs typeface="Arial"/>
            </a:endParaRPr>
          </a:p>
          <a:p>
            <a:pPr marL="502284" marR="205740">
              <a:lnSpc>
                <a:spcPct val="118200"/>
              </a:lnSpc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Возведено </a:t>
            </a:r>
            <a:r>
              <a:rPr dirty="0" sz="1750" spc="165">
                <a:solidFill>
                  <a:srgbClr val="608E6B"/>
                </a:solidFill>
                <a:latin typeface="Arial"/>
                <a:cs typeface="Arial"/>
              </a:rPr>
              <a:t>6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этажей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главного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здания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оздоровительного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комплекса  Стоимость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незавершенного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строительства составляет </a:t>
            </a:r>
            <a:r>
              <a:rPr dirty="0" sz="1750" spc="120">
                <a:solidFill>
                  <a:srgbClr val="608E6B"/>
                </a:solidFill>
                <a:latin typeface="Arial"/>
                <a:cs typeface="Arial"/>
              </a:rPr>
              <a:t>2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миллиона</a:t>
            </a:r>
            <a:r>
              <a:rPr dirty="0" sz="1850" spc="35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долларов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3425" y="1057275"/>
            <a:ext cx="16830675" cy="5943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283825" y="7061993"/>
            <a:ext cx="3006090" cy="4857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79425" algn="l"/>
                <a:tab pos="927100" algn="l"/>
                <a:tab pos="1416685" algn="l"/>
                <a:tab pos="1864360" algn="l"/>
                <a:tab pos="2289810" algn="l"/>
                <a:tab pos="2715895" algn="l"/>
              </a:tabLst>
            </a:pP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endParaRPr sz="300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14800" y="8001000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14800" y="833437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114800" y="8667750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114800" y="9001125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14800" y="9334500"/>
            <a:ext cx="76200" cy="7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781821" y="7061993"/>
            <a:ext cx="7055484" cy="244792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23240" algn="l"/>
                <a:tab pos="970915" algn="l"/>
                <a:tab pos="1439545" algn="l"/>
                <a:tab pos="1864995" algn="l"/>
                <a:tab pos="2635885" algn="l"/>
                <a:tab pos="3082925" algn="l"/>
                <a:tab pos="3530600" algn="l"/>
                <a:tab pos="3999229" algn="l"/>
                <a:tab pos="4459605" algn="l"/>
                <a:tab pos="4926965" algn="l"/>
                <a:tab pos="5358765" algn="l"/>
                <a:tab pos="5827395" algn="l"/>
                <a:tab pos="6299200" algn="l"/>
                <a:tab pos="6766559" algn="l"/>
              </a:tabLst>
            </a:pPr>
            <a:r>
              <a:rPr dirty="0" sz="3000" spc="15" b="1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3000" spc="1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З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endParaRPr sz="3000">
              <a:latin typeface="Liberation Sans"/>
              <a:cs typeface="Liberation Sans"/>
            </a:endParaRPr>
          </a:p>
          <a:p>
            <a:pPr algn="just" marL="548640" marR="4516120">
              <a:lnSpc>
                <a:spcPct val="118200"/>
              </a:lnSpc>
              <a:spcBef>
                <a:spcPts val="2325"/>
              </a:spcBef>
            </a:pP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Газоснабжение  </a:t>
            </a:r>
            <a:r>
              <a:rPr dirty="0" sz="1850" spc="150">
                <a:solidFill>
                  <a:srgbClr val="608E6B"/>
                </a:solidFill>
                <a:latin typeface="Liberation Sans"/>
                <a:cs typeface="Liberation Sans"/>
              </a:rPr>
              <a:t>Водоснабжени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е 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Электричество</a:t>
            </a:r>
            <a:endParaRPr sz="1850">
              <a:latin typeface="Liberation Sans"/>
              <a:cs typeface="Liberation Sans"/>
            </a:endParaRPr>
          </a:p>
          <a:p>
            <a:pPr marL="548640" marR="980440">
              <a:lnSpc>
                <a:spcPct val="118200"/>
              </a:lnSpc>
            </a:pP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Асфальтированная автомобильная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стоянка 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Поблизости </a:t>
            </a:r>
            <a:r>
              <a:rPr dirty="0" sz="1850" spc="105">
                <a:solidFill>
                  <a:srgbClr val="608E6B"/>
                </a:solidFill>
                <a:latin typeface="Liberation Sans"/>
                <a:cs typeface="Liberation Sans"/>
              </a:rPr>
              <a:t>нет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промышленных</a:t>
            </a:r>
            <a:r>
              <a:rPr dirty="0" sz="1850" spc="53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объектов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71525" y="1038225"/>
            <a:ext cx="16716375" cy="5962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101850" y="3070732"/>
            <a:ext cx="1887220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37845" algn="l"/>
                <a:tab pos="1060450" algn="l"/>
                <a:tab pos="1564005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endParaRPr sz="340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90750" y="4248150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90750" y="458152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90750" y="4914900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90750" y="5248275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394297" y="4064285"/>
            <a:ext cx="3531870" cy="1358900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Отель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Отдельные</a:t>
            </a:r>
            <a:r>
              <a:rPr dirty="0" sz="1850" spc="254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коттеджи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750" spc="155">
                <a:solidFill>
                  <a:srgbClr val="608E6B"/>
                </a:solidFill>
                <a:latin typeface="Arial"/>
                <a:cs typeface="Arial"/>
              </a:rPr>
              <a:t>VIP</a:t>
            </a:r>
            <a:r>
              <a:rPr dirty="0" sz="1850" spc="155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1850" spc="155">
                <a:solidFill>
                  <a:srgbClr val="608E6B"/>
                </a:solidFill>
                <a:latin typeface="Liberation Sans"/>
                <a:cs typeface="Liberation Sans"/>
              </a:rPr>
              <a:t>коттедж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Общее </a:t>
            </a: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число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номеров </a:t>
            </a:r>
            <a:r>
              <a:rPr dirty="0" sz="1850" spc="65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1850" spc="64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750" spc="55">
                <a:solidFill>
                  <a:srgbClr val="608E6B"/>
                </a:solidFill>
                <a:latin typeface="Arial"/>
                <a:cs typeface="Arial"/>
              </a:rPr>
              <a:t>136</a:t>
            </a:r>
            <a:endParaRPr sz="17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029825" y="1819275"/>
            <a:ext cx="7810500" cy="7562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008707" y="8852693"/>
            <a:ext cx="5290185" cy="4857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153920" algn="l"/>
              </a:tabLst>
            </a:pP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000" spc="-22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Г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	Г</a:t>
            </a:r>
            <a:r>
              <a:rPr dirty="0" sz="3000" spc="-23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3000" spc="-23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5" b="1">
                <a:solidFill>
                  <a:srgbClr val="608E6B"/>
                </a:solidFill>
                <a:latin typeface="Liberation Sans"/>
                <a:cs typeface="Liberation Sans"/>
              </a:rPr>
              <a:t>Ы</a:t>
            </a:r>
            <a:endParaRPr sz="3000">
              <a:latin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101850" y="2908807"/>
            <a:ext cx="1887220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37845" algn="l"/>
                <a:tab pos="1060450" algn="l"/>
                <a:tab pos="1564005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endParaRPr sz="340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90750" y="4086225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90750" y="4419600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90750" y="4752975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90750" y="5086350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394297" y="3902360"/>
            <a:ext cx="6423660" cy="16922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259705">
              <a:lnSpc>
                <a:spcPct val="118200"/>
              </a:lnSpc>
              <a:spcBef>
                <a:spcPts val="90"/>
              </a:spcBef>
            </a:pPr>
            <a:r>
              <a:rPr dirty="0" sz="1850" spc="145">
                <a:solidFill>
                  <a:srgbClr val="608E6B"/>
                </a:solidFill>
                <a:latin typeface="Liberation Sans"/>
                <a:cs typeface="Liberation Sans"/>
              </a:rPr>
              <a:t>Аквапар</a:t>
            </a:r>
            <a:r>
              <a:rPr dirty="0" sz="1850" spc="10">
                <a:solidFill>
                  <a:srgbClr val="608E6B"/>
                </a:solidFill>
                <a:latin typeface="Liberation Sans"/>
                <a:cs typeface="Liberation Sans"/>
              </a:rPr>
              <a:t>к  </a:t>
            </a: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Сауна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750" spc="175">
                <a:solidFill>
                  <a:srgbClr val="608E6B"/>
                </a:solidFill>
                <a:latin typeface="Arial"/>
                <a:cs typeface="Arial"/>
              </a:rPr>
              <a:t>SPA</a:t>
            </a:r>
            <a:r>
              <a:rPr dirty="0" sz="1750" spc="28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услуги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Рассчитаны </a:t>
            </a:r>
            <a:r>
              <a:rPr dirty="0" sz="1850" spc="85">
                <a:solidFill>
                  <a:srgbClr val="608E6B"/>
                </a:solidFill>
                <a:latin typeface="Liberation Sans"/>
                <a:cs typeface="Liberation Sans"/>
              </a:rPr>
              <a:t>на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одновременное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посещение </a:t>
            </a:r>
            <a:r>
              <a:rPr dirty="0" sz="1850" spc="85">
                <a:solidFill>
                  <a:srgbClr val="608E6B"/>
                </a:solidFill>
                <a:latin typeface="Liberation Sans"/>
                <a:cs typeface="Liberation Sans"/>
              </a:rPr>
              <a:t>до</a:t>
            </a:r>
            <a:r>
              <a:rPr dirty="0" sz="1850" spc="18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750" spc="335">
                <a:solidFill>
                  <a:srgbClr val="608E6B"/>
                </a:solidFill>
                <a:latin typeface="Arial"/>
                <a:cs typeface="Arial"/>
              </a:rPr>
              <a:t>200</a:t>
            </a:r>
            <a:endParaRPr sz="17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человек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953625" y="1495425"/>
            <a:ext cx="7886700" cy="7981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001861" y="8909843"/>
            <a:ext cx="3187065" cy="4857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898140" algn="l"/>
              </a:tabLst>
            </a:pP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В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000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endParaRPr sz="3000">
              <a:latin typeface="Liberation Sans"/>
              <a:cs typeface="Liberation San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05471" y="8909843"/>
            <a:ext cx="3177540" cy="4857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150" spc="509">
                <a:solidFill>
                  <a:srgbClr val="608E6B"/>
                </a:solidFill>
                <a:latin typeface="Arial"/>
                <a:cs typeface="Arial"/>
              </a:rPr>
              <a:t>S</a:t>
            </a:r>
            <a:r>
              <a:rPr dirty="0" sz="2150" spc="-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2150" spc="615">
                <a:solidFill>
                  <a:srgbClr val="608E6B"/>
                </a:solidFill>
                <a:latin typeface="Arial"/>
                <a:cs typeface="Arial"/>
              </a:rPr>
              <a:t>P</a:t>
            </a:r>
            <a:r>
              <a:rPr dirty="0" sz="2150" spc="-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2150" spc="890">
                <a:solidFill>
                  <a:srgbClr val="608E6B"/>
                </a:solidFill>
                <a:latin typeface="Arial"/>
                <a:cs typeface="Arial"/>
              </a:rPr>
              <a:t>A</a:t>
            </a:r>
            <a:r>
              <a:rPr dirty="0" sz="2150" spc="-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2400" spc="325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2400" spc="-7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000" spc="-23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Г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endParaRPr sz="3000">
              <a:latin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101850" y="3070732"/>
            <a:ext cx="1887220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37845" algn="l"/>
                <a:tab pos="1060450" algn="l"/>
                <a:tab pos="1564005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endParaRPr sz="340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90750" y="4248150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90750" y="458152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90750" y="4914900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90750" y="5248275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394297" y="4064285"/>
            <a:ext cx="5719445" cy="13589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1664970">
              <a:lnSpc>
                <a:spcPct val="118200"/>
              </a:lnSpc>
              <a:spcBef>
                <a:spcPts val="90"/>
              </a:spcBef>
            </a:pP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Ресторан </a:t>
            </a:r>
            <a:r>
              <a:rPr dirty="0" sz="1850" spc="105">
                <a:solidFill>
                  <a:srgbClr val="608E6B"/>
                </a:solidFill>
                <a:latin typeface="Liberation Sans"/>
                <a:cs typeface="Liberation Sans"/>
              </a:rPr>
              <a:t>для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гостей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курорта  Ресторан </a:t>
            </a:r>
            <a:r>
              <a:rPr dirty="0" sz="1850" spc="80">
                <a:solidFill>
                  <a:srgbClr val="608E6B"/>
                </a:solidFill>
                <a:latin typeface="Liberation Sans"/>
                <a:cs typeface="Liberation Sans"/>
              </a:rPr>
              <a:t>со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свободным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входом  </a:t>
            </a: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Кафе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Конференц</a:t>
            </a:r>
            <a:r>
              <a:rPr dirty="0" sz="1850" spc="130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зал</a:t>
            </a:r>
            <a:r>
              <a:rPr dirty="0" sz="1850" spc="130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вмещающий </a:t>
            </a:r>
            <a:r>
              <a:rPr dirty="0" sz="1850" spc="85">
                <a:solidFill>
                  <a:srgbClr val="608E6B"/>
                </a:solidFill>
                <a:latin typeface="Liberation Sans"/>
                <a:cs typeface="Liberation Sans"/>
              </a:rPr>
              <a:t>до </a:t>
            </a:r>
            <a:r>
              <a:rPr dirty="0" sz="1750" spc="260">
                <a:solidFill>
                  <a:srgbClr val="608E6B"/>
                </a:solidFill>
                <a:latin typeface="Arial"/>
                <a:cs typeface="Arial"/>
              </a:rPr>
              <a:t>250</a:t>
            </a:r>
            <a:r>
              <a:rPr dirty="0" sz="1750" spc="73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человек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753600" y="1847850"/>
            <a:ext cx="8153400" cy="75819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107380" y="8909843"/>
            <a:ext cx="5084445" cy="4857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720975" algn="l"/>
              </a:tabLst>
            </a:pP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Б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5" b="1">
                <a:solidFill>
                  <a:srgbClr val="608E6B"/>
                </a:solidFill>
                <a:latin typeface="Liberation Sans"/>
                <a:cs typeface="Liberation Sans"/>
              </a:rPr>
              <a:t>Ъ</a:t>
            </a:r>
            <a:r>
              <a:rPr dirty="0" sz="3000" spc="-22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000" spc="-22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5" b="1">
                <a:solidFill>
                  <a:srgbClr val="608E6B"/>
                </a:solidFill>
                <a:latin typeface="Liberation Sans"/>
                <a:cs typeface="Liberation Sans"/>
              </a:rPr>
              <a:t>Ы	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П</a:t>
            </a:r>
            <a:r>
              <a:rPr dirty="0" sz="3000" spc="-24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000" spc="-24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3000" spc="-24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endParaRPr sz="3000">
              <a:latin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101850" y="3070732"/>
            <a:ext cx="1887220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37845" algn="l"/>
                <a:tab pos="1060450" algn="l"/>
                <a:tab pos="1564005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endParaRPr sz="340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90750" y="4248150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90750" y="458152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90750" y="4914900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90750" y="5248275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2394297" y="4064285"/>
            <a:ext cx="2947035" cy="13589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8200"/>
              </a:lnSpc>
              <a:spcBef>
                <a:spcPts val="90"/>
              </a:spcBef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Тренажерный </a:t>
            </a:r>
            <a:r>
              <a:rPr dirty="0" sz="1850" spc="105">
                <a:solidFill>
                  <a:srgbClr val="608E6B"/>
                </a:solidFill>
                <a:latin typeface="Liberation Sans"/>
                <a:cs typeface="Liberation Sans"/>
              </a:rPr>
              <a:t>зал 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Спортивный инвентарь  </a:t>
            </a: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Лодки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Катамараны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839325" y="1400175"/>
            <a:ext cx="8010525" cy="8067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134169" y="8890793"/>
            <a:ext cx="4478655" cy="4857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153920" algn="l"/>
              </a:tabLst>
            </a:pP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000" spc="-22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Г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	П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Р</a:t>
            </a:r>
            <a:r>
              <a:rPr dirty="0" sz="3000" spc="-24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О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000" spc="-24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r>
              <a:rPr dirty="0" sz="3000" spc="-24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Т</a:t>
            </a:r>
            <a:r>
              <a:rPr dirty="0" sz="3000" spc="-24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А</a:t>
            </a:r>
            <a:endParaRPr sz="3000">
              <a:latin typeface="Liberation Sans"/>
              <a:cs typeface="Liberatio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025" y="157606"/>
            <a:ext cx="216979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П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И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42399" y="157606"/>
            <a:ext cx="185038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Р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У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450" spc="-110">
                <a:solidFill>
                  <a:srgbClr val="FFFFFF"/>
                </a:solidFill>
                <a:latin typeface="Arial"/>
                <a:cs typeface="Arial"/>
              </a:rPr>
              <a:t>,</a:t>
            </a:r>
            <a:endParaRPr sz="14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11439" y="157606"/>
            <a:ext cx="21958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>
                <a:solidFill>
                  <a:srgbClr val="FFFFFF"/>
                </a:solidFill>
                <a:latin typeface="Liberation Sans"/>
                <a:cs typeface="Liberation Sans"/>
              </a:rPr>
              <a:t>Г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М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Е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К</a:t>
            </a:r>
            <a:r>
              <a:rPr dirty="0" sz="1500" spc="33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Я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25617" y="157606"/>
            <a:ext cx="151003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О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Б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Л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А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С</a:t>
            </a:r>
            <a:r>
              <a:rPr dirty="0" sz="1500" spc="320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Т</a:t>
            </a:r>
            <a:r>
              <a:rPr dirty="0" sz="1500" spc="325">
                <a:solidFill>
                  <a:srgbClr val="FFFFFF"/>
                </a:solidFill>
                <a:latin typeface="Liberation Sans"/>
                <a:cs typeface="Liberation Sans"/>
              </a:rPr>
              <a:t> </a:t>
            </a:r>
            <a:r>
              <a:rPr dirty="0" sz="1500" spc="5">
                <a:solidFill>
                  <a:srgbClr val="FFFFFF"/>
                </a:solidFill>
                <a:latin typeface="Liberation Sans"/>
                <a:cs typeface="Liberation Sans"/>
              </a:rPr>
              <a:t>Ь</a:t>
            </a:r>
            <a:endParaRPr sz="1500">
              <a:latin typeface="Liberation Sans"/>
              <a:cs typeface="Liberation San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655" y="0"/>
            <a:ext cx="14985365" cy="10287000"/>
          </a:xfrm>
          <a:custGeom>
            <a:avLst/>
            <a:gdLst/>
            <a:ahLst/>
            <a:cxnLst/>
            <a:rect l="l" t="t" r="r" b="b"/>
            <a:pathLst>
              <a:path w="14985365" h="10287000">
                <a:moveTo>
                  <a:pt x="14985344" y="10286999"/>
                </a:moveTo>
                <a:lnTo>
                  <a:pt x="0" y="10286999"/>
                </a:lnTo>
                <a:lnTo>
                  <a:pt x="13330452" y="0"/>
                </a:lnTo>
                <a:lnTo>
                  <a:pt x="14582676" y="0"/>
                </a:lnTo>
                <a:lnTo>
                  <a:pt x="14985345" y="521791"/>
                </a:lnTo>
                <a:lnTo>
                  <a:pt x="14985344" y="10286999"/>
                </a:lnTo>
                <a:close/>
              </a:path>
            </a:pathLst>
          </a:custGeom>
          <a:solidFill>
            <a:srgbClr val="608E6B">
              <a:alpha val="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016125" y="1222883"/>
            <a:ext cx="1887220" cy="543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37845" algn="l"/>
                <a:tab pos="1060450" algn="l"/>
                <a:tab pos="1564005" algn="l"/>
              </a:tabLst>
            </a:pP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	</a:t>
            </a:r>
            <a:r>
              <a:rPr dirty="0" sz="3400" spc="-5" b="1">
                <a:solidFill>
                  <a:srgbClr val="608E6B"/>
                </a:solidFill>
                <a:latin typeface="Liberation Sans"/>
                <a:cs typeface="Liberation Sans"/>
              </a:rPr>
              <a:t>Я</a:t>
            </a:r>
            <a:endParaRPr sz="3400">
              <a:latin typeface="Liberation Sans"/>
              <a:cs typeface="Liberation San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05025" y="2400300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105025" y="3067050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05025" y="3400425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05025" y="3733800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105025" y="4067175"/>
            <a:ext cx="76200" cy="7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105025" y="4400550"/>
            <a:ext cx="76200" cy="76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105025" y="4733925"/>
            <a:ext cx="76200" cy="76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05025" y="5067300"/>
            <a:ext cx="76200" cy="76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105025" y="5400675"/>
            <a:ext cx="76200" cy="76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105025" y="5734050"/>
            <a:ext cx="76200" cy="76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105025" y="6067425"/>
            <a:ext cx="76200" cy="76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105025" y="6400800"/>
            <a:ext cx="76200" cy="76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105025" y="6734175"/>
            <a:ext cx="76200" cy="76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05025" y="7067550"/>
            <a:ext cx="76200" cy="76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105025" y="7400925"/>
            <a:ext cx="76200" cy="76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05025" y="7734300"/>
            <a:ext cx="76200" cy="762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105025" y="8067675"/>
            <a:ext cx="76200" cy="762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105025" y="8401050"/>
            <a:ext cx="76200" cy="762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105025" y="8734425"/>
            <a:ext cx="76200" cy="76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2308572" y="2216435"/>
            <a:ext cx="6110605" cy="6692900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Консультация </a:t>
            </a:r>
            <a:r>
              <a:rPr dirty="0" sz="1850" spc="145">
                <a:solidFill>
                  <a:srgbClr val="608E6B"/>
                </a:solidFill>
                <a:latin typeface="Liberation Sans"/>
                <a:cs typeface="Liberation Sans"/>
              </a:rPr>
              <a:t>врачей</a:t>
            </a:r>
            <a:r>
              <a:rPr dirty="0" sz="1850" spc="145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1850" spc="145">
                <a:solidFill>
                  <a:srgbClr val="608E6B"/>
                </a:solidFill>
                <a:latin typeface="Liberation Sans"/>
                <a:cs typeface="Liberation Sans"/>
              </a:rPr>
              <a:t>специалистов</a:t>
            </a:r>
            <a:r>
              <a:rPr dirty="0" sz="1850" spc="365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14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850" spc="114">
                <a:solidFill>
                  <a:srgbClr val="608E6B"/>
                </a:solidFill>
                <a:latin typeface="Liberation Sans"/>
                <a:cs typeface="Liberation Sans"/>
              </a:rPr>
              <a:t>кардиолог</a:t>
            </a:r>
            <a:r>
              <a:rPr dirty="0" sz="1850" spc="114">
                <a:solidFill>
                  <a:srgbClr val="608E6B"/>
                </a:solidFill>
                <a:latin typeface="Arial"/>
                <a:cs typeface="Arial"/>
              </a:rPr>
              <a:t>,</a:t>
            </a:r>
            <a:endParaRPr sz="1850">
              <a:latin typeface="Arial"/>
              <a:cs typeface="Arial"/>
            </a:endParaRPr>
          </a:p>
          <a:p>
            <a:pPr marL="12700" marR="916305">
              <a:lnSpc>
                <a:spcPct val="118200"/>
              </a:lnSpc>
            </a:pPr>
            <a:r>
              <a:rPr dirty="0" sz="1850" spc="114">
                <a:solidFill>
                  <a:srgbClr val="608E6B"/>
                </a:solidFill>
                <a:latin typeface="Liberation Sans"/>
                <a:cs typeface="Liberation Sans"/>
              </a:rPr>
              <a:t>терапевт</a:t>
            </a:r>
            <a:r>
              <a:rPr dirty="0" sz="1850" spc="114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114">
                <a:solidFill>
                  <a:srgbClr val="608E6B"/>
                </a:solidFill>
                <a:latin typeface="Liberation Sans"/>
                <a:cs typeface="Liberation Sans"/>
              </a:rPr>
              <a:t>гинеколог</a:t>
            </a:r>
            <a:r>
              <a:rPr dirty="0" sz="1850" spc="114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эндокринолог</a:t>
            </a:r>
            <a:r>
              <a:rPr dirty="0" sz="1850" spc="125">
                <a:solidFill>
                  <a:srgbClr val="608E6B"/>
                </a:solidFill>
                <a:latin typeface="Arial"/>
                <a:cs typeface="Arial"/>
              </a:rPr>
              <a:t>,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ЛОР</a:t>
            </a:r>
            <a:r>
              <a:rPr dirty="0" sz="1850" spc="110">
                <a:solidFill>
                  <a:srgbClr val="608E6B"/>
                </a:solidFill>
                <a:latin typeface="Arial"/>
                <a:cs typeface="Arial"/>
              </a:rPr>
              <a:t>)  </a:t>
            </a: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УЗИ </a:t>
            </a:r>
            <a:r>
              <a:rPr dirty="0" sz="1850" spc="-270">
                <a:solidFill>
                  <a:srgbClr val="608E6B"/>
                </a:solidFill>
                <a:latin typeface="Arial"/>
                <a:cs typeface="Arial"/>
              </a:rPr>
              <a:t>–</a:t>
            </a:r>
            <a:r>
              <a:rPr dirty="0" sz="1850" spc="-75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диагностика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75">
                <a:solidFill>
                  <a:srgbClr val="608E6B"/>
                </a:solidFill>
                <a:latin typeface="Liberation Sans"/>
                <a:cs typeface="Liberation Sans"/>
              </a:rPr>
              <a:t>ЭКГ</a:t>
            </a:r>
            <a:r>
              <a:rPr dirty="0" sz="1850" spc="75">
                <a:solidFill>
                  <a:srgbClr val="608E6B"/>
                </a:solidFill>
                <a:latin typeface="Arial"/>
                <a:cs typeface="Arial"/>
              </a:rPr>
              <a:t>,</a:t>
            </a:r>
            <a:r>
              <a:rPr dirty="0" sz="1850" spc="260">
                <a:solidFill>
                  <a:srgbClr val="608E6B"/>
                </a:solidFill>
                <a:latin typeface="Arial"/>
                <a:cs typeface="Arial"/>
              </a:rPr>
              <a:t>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холтер</a:t>
            </a:r>
            <a:r>
              <a:rPr dirty="0" sz="1850" spc="140">
                <a:solidFill>
                  <a:srgbClr val="608E6B"/>
                </a:solidFill>
                <a:latin typeface="Arial"/>
                <a:cs typeface="Arial"/>
              </a:rPr>
              <a:t>-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ЭКГ</a:t>
            </a:r>
            <a:endParaRPr sz="1850">
              <a:latin typeface="Liberation Sans"/>
              <a:cs typeface="Liberation Sans"/>
            </a:endParaRPr>
          </a:p>
          <a:p>
            <a:pPr marL="12700" marR="1392555">
              <a:lnSpc>
                <a:spcPct val="118200"/>
              </a:lnSpc>
              <a:spcBef>
                <a:spcPts val="5"/>
              </a:spcBef>
            </a:pPr>
            <a:r>
              <a:rPr dirty="0" sz="1850" spc="120">
                <a:solidFill>
                  <a:srgbClr val="608E6B"/>
                </a:solidFill>
                <a:latin typeface="Liberation Sans"/>
                <a:cs typeface="Liberation Sans"/>
              </a:rPr>
              <a:t>Сухое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вытяжение </a:t>
            </a:r>
            <a:r>
              <a:rPr dirty="0" sz="1850" spc="15">
                <a:solidFill>
                  <a:srgbClr val="608E6B"/>
                </a:solidFill>
                <a:latin typeface="Liberation Sans"/>
                <a:cs typeface="Liberation Sans"/>
              </a:rPr>
              <a:t>с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магнитотерапией  Кинезиотерапия</a:t>
            </a:r>
            <a:endParaRPr sz="1850">
              <a:latin typeface="Liberation Sans"/>
              <a:cs typeface="Liberation Sans"/>
            </a:endParaRPr>
          </a:p>
          <a:p>
            <a:pPr marL="12700" marR="1261745">
              <a:lnSpc>
                <a:spcPct val="118200"/>
              </a:lnSpc>
            </a:pP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Водная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гимнастика </a:t>
            </a:r>
            <a:r>
              <a:rPr dirty="0" sz="1850" spc="-270">
                <a:solidFill>
                  <a:srgbClr val="608E6B"/>
                </a:solidFill>
                <a:latin typeface="Arial"/>
                <a:cs typeface="Arial"/>
              </a:rPr>
              <a:t>–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беговая дорожка  </a:t>
            </a: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Вертикальный</a:t>
            </a:r>
            <a:r>
              <a:rPr dirty="0" sz="1850" spc="26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бассейн</a:t>
            </a:r>
            <a:endParaRPr sz="1850">
              <a:latin typeface="Liberation Sans"/>
              <a:cs typeface="Liberation Sans"/>
            </a:endParaRPr>
          </a:p>
          <a:p>
            <a:pPr marL="12700" marR="2787015">
              <a:lnSpc>
                <a:spcPct val="118200"/>
              </a:lnSpc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Подводный велотренажер  Грязелечение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Ультразвук</a:t>
            </a:r>
            <a:endParaRPr sz="1850">
              <a:latin typeface="Liberation Sans"/>
              <a:cs typeface="Liberation Sans"/>
            </a:endParaRPr>
          </a:p>
          <a:p>
            <a:pPr marL="12700" marR="2654300">
              <a:lnSpc>
                <a:spcPct val="118200"/>
              </a:lnSpc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Аппаратный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лимфодренаж  Дарсонвализация  Электромагнитная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терапия  Лазерная терапия  </a:t>
            </a:r>
            <a:r>
              <a:rPr dirty="0" sz="1850" spc="140">
                <a:solidFill>
                  <a:srgbClr val="608E6B"/>
                </a:solidFill>
                <a:latin typeface="Liberation Sans"/>
                <a:cs typeface="Liberation Sans"/>
              </a:rPr>
              <a:t>Парафинотерапия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10">
                <a:solidFill>
                  <a:srgbClr val="608E6B"/>
                </a:solidFill>
                <a:latin typeface="Liberation Sans"/>
                <a:cs typeface="Liberation Sans"/>
              </a:rPr>
              <a:t>ЛФК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Массаж</a:t>
            </a:r>
            <a:endParaRPr sz="1850">
              <a:latin typeface="Liberation Sans"/>
              <a:cs typeface="Liberation Sans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35">
                <a:solidFill>
                  <a:srgbClr val="608E6B"/>
                </a:solidFill>
                <a:latin typeface="Liberation Sans"/>
                <a:cs typeface="Liberation Sans"/>
              </a:rPr>
              <a:t>Минеральная </a:t>
            </a:r>
            <a:r>
              <a:rPr dirty="0" sz="1850" spc="114">
                <a:solidFill>
                  <a:srgbClr val="608E6B"/>
                </a:solidFill>
                <a:latin typeface="Liberation Sans"/>
                <a:cs typeface="Liberation Sans"/>
              </a:rPr>
              <a:t>вода</a:t>
            </a:r>
            <a:r>
              <a:rPr dirty="0" sz="1850" spc="39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14">
                <a:solidFill>
                  <a:srgbClr val="608E6B"/>
                </a:solidFill>
                <a:latin typeface="Arial"/>
                <a:cs typeface="Arial"/>
              </a:rPr>
              <a:t>(</a:t>
            </a:r>
            <a:r>
              <a:rPr dirty="0" sz="1850" spc="114">
                <a:solidFill>
                  <a:srgbClr val="608E6B"/>
                </a:solidFill>
                <a:latin typeface="Liberation Sans"/>
                <a:cs typeface="Liberation Sans"/>
              </a:rPr>
              <a:t>бювет</a:t>
            </a:r>
            <a:r>
              <a:rPr dirty="0" sz="1850" spc="114">
                <a:solidFill>
                  <a:srgbClr val="608E6B"/>
                </a:solidFill>
                <a:latin typeface="Arial"/>
                <a:cs typeface="Arial"/>
              </a:rPr>
              <a:t>)</a:t>
            </a: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dirty="0" sz="1850" spc="125">
                <a:solidFill>
                  <a:srgbClr val="608E6B"/>
                </a:solidFill>
                <a:latin typeface="Liberation Sans"/>
                <a:cs typeface="Liberation Sans"/>
              </a:rPr>
              <a:t>Ванны</a:t>
            </a:r>
            <a:r>
              <a:rPr dirty="0" sz="1850" spc="260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1850" spc="130">
                <a:solidFill>
                  <a:srgbClr val="608E6B"/>
                </a:solidFill>
                <a:latin typeface="Liberation Sans"/>
                <a:cs typeface="Liberation Sans"/>
              </a:rPr>
              <a:t>лечебные</a:t>
            </a:r>
            <a:endParaRPr sz="1850">
              <a:latin typeface="Liberation Sans"/>
              <a:cs typeface="Liberation San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829800" y="1428750"/>
            <a:ext cx="8010525" cy="798195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65819" y="9186068"/>
            <a:ext cx="5932170" cy="4857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019550" algn="l"/>
              </a:tabLst>
            </a:pPr>
            <a:r>
              <a:rPr dirty="0" sz="3000" spc="15" b="1">
                <a:solidFill>
                  <a:srgbClr val="608E6B"/>
                </a:solidFill>
                <a:latin typeface="Liberation Sans"/>
                <a:cs typeface="Liberation Sans"/>
              </a:rPr>
              <a:t>М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Д</a:t>
            </a:r>
            <a:r>
              <a:rPr dirty="0" sz="3000" spc="-22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Ц</a:t>
            </a:r>
            <a:r>
              <a:rPr dirty="0" sz="3000" spc="-22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Н</a:t>
            </a:r>
            <a:r>
              <a:rPr dirty="0" sz="3000" spc="-22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К</a:t>
            </a:r>
            <a:r>
              <a:rPr dirty="0" sz="3000" spc="-22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r>
              <a:rPr dirty="0" sz="3000" spc="-229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Е	У</a:t>
            </a:r>
            <a:r>
              <a:rPr dirty="0" sz="3000" spc="-24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С</a:t>
            </a:r>
            <a:r>
              <a:rPr dirty="0" sz="3000" spc="-24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Л</a:t>
            </a:r>
            <a:r>
              <a:rPr dirty="0" sz="3000" spc="-250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У</a:t>
            </a:r>
            <a:r>
              <a:rPr dirty="0" sz="3000" spc="-24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Г</a:t>
            </a:r>
            <a:r>
              <a:rPr dirty="0" sz="3000" spc="-245" b="1">
                <a:solidFill>
                  <a:srgbClr val="608E6B"/>
                </a:solidFill>
                <a:latin typeface="Liberation Sans"/>
                <a:cs typeface="Liberation Sans"/>
              </a:rPr>
              <a:t> </a:t>
            </a:r>
            <a:r>
              <a:rPr dirty="0" sz="3000" spc="10" b="1">
                <a:solidFill>
                  <a:srgbClr val="608E6B"/>
                </a:solidFill>
                <a:latin typeface="Liberation Sans"/>
                <a:cs typeface="Liberation Sans"/>
              </a:rPr>
              <a:t>И</a:t>
            </a:r>
            <a:endParaRPr sz="3000">
              <a:latin typeface="Liberation Sans"/>
              <a:cs typeface="Liberatio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Alex Kurbatov</dc:creator>
  <cp:keywords>DAC8eyNQTKc</cp:keywords>
  <dc:title>Bijou Media, копия</dc:title>
  <dcterms:created xsi:type="dcterms:W3CDTF">2018-07-06T08:38:00Z</dcterms:created>
  <dcterms:modified xsi:type="dcterms:W3CDTF">2018-07-06T08:38:00Z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2018-07-06T00:00:00Z</vt:filetime>
  </property>
  <property fmtid="{D5CDD505-2E9C-101B-9397-08002B2CF9AE}" pid="3" name="Creator">
    <vt:lpwstr>Canva</vt:lpwstr>
  </property>
  <property fmtid="{D5CDD505-2E9C-101B-9397-08002B2CF9AE}" pid="4" name="LastSaved">
    <vt:filetime>2018-07-06T00:00:00Z</vt:filetime>
  </property>
</Properties>
</file>