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2" r:id="rId4"/>
    <p:sldId id="274" r:id="rId5"/>
    <p:sldId id="275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7216"/>
    <a:srgbClr val="DB1313"/>
    <a:srgbClr val="ED2B2B"/>
    <a:srgbClr val="6598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2154" y="-4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6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23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388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067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771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234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35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0273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769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75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4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DAF1-2742-4317-83EB-B8CDA8A56C5F}" type="datetimeFigureOut">
              <a:rPr lang="ru-RU" smtClean="0"/>
              <a:pPr/>
              <a:t>10.08.2016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14A19-D9F4-49C5-8F62-C87B0F1F8B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985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44824"/>
            <a:ext cx="8424936" cy="1152128"/>
          </a:xfrm>
          <a:prstGeom prst="rect">
            <a:avLst/>
          </a:prstGeom>
          <a:solidFill>
            <a:srgbClr val="659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988840"/>
            <a:ext cx="8136904" cy="86409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Контрольная закупка ТПП РФ  «6,5»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31640" y="2852936"/>
            <a:ext cx="7416824" cy="1152128"/>
          </a:xfrm>
          <a:prstGeom prst="rect">
            <a:avLst/>
          </a:prstGeom>
          <a:solidFill>
            <a:srgbClr val="DB1313"/>
          </a:solidFill>
          <a:ln>
            <a:noFill/>
          </a:ln>
          <a:effectLst>
            <a:outerShdw blurRad="50800" dist="38100" dir="13980000" algn="b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920539"/>
            <a:ext cx="8208912" cy="1016922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ru-RU" b="1" cap="small" dirty="0" smtClean="0">
                <a:solidFill>
                  <a:schemeClr val="bg1"/>
                </a:solidFill>
              </a:rPr>
              <a:t>Результаты  на </a:t>
            </a:r>
            <a:r>
              <a:rPr lang="ru-RU" b="1" cap="small" dirty="0">
                <a:solidFill>
                  <a:schemeClr val="bg1"/>
                </a:solidFill>
              </a:rPr>
              <a:t>8</a:t>
            </a:r>
            <a:r>
              <a:rPr lang="ru-RU" b="1" cap="small" dirty="0" smtClean="0">
                <a:solidFill>
                  <a:schemeClr val="bg1"/>
                </a:solidFill>
              </a:rPr>
              <a:t> августа </a:t>
            </a:r>
          </a:p>
          <a:p>
            <a:pPr algn="r">
              <a:spcBef>
                <a:spcPts val="0"/>
              </a:spcBef>
            </a:pPr>
            <a:r>
              <a:rPr lang="ru-RU" b="1" cap="small" dirty="0" smtClean="0">
                <a:solidFill>
                  <a:schemeClr val="bg1"/>
                </a:solidFill>
              </a:rPr>
              <a:t> </a:t>
            </a:r>
            <a:endParaRPr lang="ru-RU" b="1" cap="small" dirty="0">
              <a:solidFill>
                <a:schemeClr val="bg1"/>
              </a:solidFill>
            </a:endParaRPr>
          </a:p>
        </p:txBody>
      </p:sp>
      <p:pic>
        <p:nvPicPr>
          <p:cNvPr id="1026" name="Picture 2" descr="K:\logo_tp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88" y="5589240"/>
            <a:ext cx="4788024" cy="126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2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logo_tp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88" y="5665013"/>
            <a:ext cx="4788024" cy="126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9512" y="188640"/>
            <a:ext cx="885698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27.07.2016 г. работник ТПП РФ, представляясь сотрудником ООО «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МеталлЗавод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 с годовой выручкой 280-300 млн. руб. в год, запрашивал возможность получения кредита по программе 6,5.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Обзвон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производился по телефонам, указанным на сайте банковских организаций.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6581" y="4219097"/>
            <a:ext cx="848284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C00000"/>
                </a:solidFill>
              </a:rPr>
              <a:t>НЕ ЗНАЮТ О СТАРТЕ РЕАЛИЗАЦИИ ПРОЕКТА!!!</a:t>
            </a:r>
            <a:endParaRPr lang="ru-RU" sz="1500" b="1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1521" y="1971681"/>
            <a:ext cx="86880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47216"/>
                </a:solidFill>
              </a:rPr>
              <a:t>ОБЛАДАЮТ НЕОБХОДИМОЙ ИНФОРМАЦИЕЙ ПО ПРОЕКТУ!!!</a:t>
            </a:r>
            <a:endParaRPr lang="ru-RU" sz="1500" b="1" dirty="0">
              <a:solidFill>
                <a:srgbClr val="04721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294847"/>
            <a:ext cx="8424936" cy="774114"/>
          </a:xfrm>
          <a:prstGeom prst="rect">
            <a:avLst/>
          </a:prstGeom>
          <a:solidFill>
            <a:srgbClr val="00B050">
              <a:alpha val="5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521" y="2431838"/>
            <a:ext cx="2452963" cy="500132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383077" y="3431847"/>
            <a:ext cx="8424936" cy="774114"/>
          </a:xfrm>
          <a:prstGeom prst="rect">
            <a:avLst/>
          </a:prstGeom>
          <a:solidFill>
            <a:srgbClr val="FFFF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0254" y="3467002"/>
            <a:ext cx="1010967" cy="703804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678" y="3520940"/>
            <a:ext cx="1512168" cy="595928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383077" y="3108682"/>
            <a:ext cx="842493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500" b="1" dirty="0" smtClean="0">
                <a:solidFill>
                  <a:srgbClr val="047216"/>
                </a:solidFill>
              </a:rPr>
              <a:t>ДАЛИ НЕПОЛНУЮ ИНФОРМАЦИЮ!!!</a:t>
            </a:r>
            <a:endParaRPr lang="ru-RU" sz="1500" b="1" dirty="0">
              <a:solidFill>
                <a:srgbClr val="047216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66581" y="4528405"/>
            <a:ext cx="8424936" cy="1286739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208759"/>
            <a:ext cx="995259" cy="49763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8740" y="4635479"/>
            <a:ext cx="1544960" cy="32057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595482"/>
            <a:ext cx="1898453" cy="400574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8180" y="4595482"/>
            <a:ext cx="1440160" cy="387043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4328" y="5239567"/>
            <a:ext cx="948023" cy="437716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849" y="5061080"/>
            <a:ext cx="1156743" cy="64997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9476" y="4730795"/>
            <a:ext cx="1453557" cy="1453557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292" y="5032829"/>
            <a:ext cx="1017344" cy="678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logo_tp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88" y="5665013"/>
            <a:ext cx="4788024" cy="126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332656"/>
            <a:ext cx="820891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Первые компании-участники Контрольной закупки ТПП РФ «6,5».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Уполномоченным банком выступает ПАО «Сбербанк»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2232249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ООО «Дубрава-СББ», г. Ульяновск</a:t>
            </a:r>
            <a:endParaRPr lang="ru-RU" sz="1600" b="1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3599891" y="1648511"/>
            <a:ext cx="2232249" cy="988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ООО «</a:t>
            </a:r>
            <a:r>
              <a:rPr lang="ru-RU" sz="1600" b="1" dirty="0" err="1" smtClean="0"/>
              <a:t>Феррум</a:t>
            </a:r>
            <a:r>
              <a:rPr lang="ru-RU" sz="1600" b="1" dirty="0" smtClean="0"/>
              <a:t>», </a:t>
            </a:r>
          </a:p>
          <a:p>
            <a:pPr algn="ctr"/>
            <a:r>
              <a:rPr lang="ru-RU" sz="1600" b="1" dirty="0" smtClean="0"/>
              <a:t>г. Москва</a:t>
            </a:r>
            <a:endParaRPr lang="ru-RU" sz="1600" b="1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6372200" y="1648511"/>
            <a:ext cx="2304256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ООО «Ярославская лакокрасочная компания», </a:t>
            </a:r>
          </a:p>
          <a:p>
            <a:pPr algn="ctr"/>
            <a:r>
              <a:rPr lang="ru-RU" sz="1600" b="1" dirty="0" smtClean="0"/>
              <a:t>г. Ярославль</a:t>
            </a:r>
            <a:endParaRPr lang="ru-RU" sz="16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7545" y="2733904"/>
            <a:ext cx="2736304" cy="2693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Субъект малого предпринимательства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Род </a:t>
            </a: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деятельности – производство строительных материалов из </a:t>
            </a:r>
            <a:r>
              <a:rPr lang="ru-RU" sz="1300" b="1" dirty="0" err="1">
                <a:solidFill>
                  <a:schemeClr val="tx2">
                    <a:lumMod val="75000"/>
                  </a:schemeClr>
                </a:solidFill>
              </a:rPr>
              <a:t>полистиролбетона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Цель кредита – инвестиционный проект «Реновация застроенных территорий муниципального образования г. Ульяновск»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Сумма кредита – 50 млн. </a:t>
            </a:r>
            <a:r>
              <a:rPr lang="ru-RU" sz="1300" b="1" dirty="0" err="1">
                <a:solidFill>
                  <a:schemeClr val="tx2">
                    <a:lumMod val="75000"/>
                  </a:schemeClr>
                </a:solidFill>
              </a:rPr>
              <a:t>руб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Срок кредитования – 3 года.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284984" y="2733904"/>
            <a:ext cx="272717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Субъект малого предпринимательства</a:t>
            </a:r>
            <a:r>
              <a:rPr lang="en-US" sz="1300" b="1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Род </a:t>
            </a: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деятельности – производство строительных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металлических конструкций и изделий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Цель кредита –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пополнение оборотных средств и модернизация производства импортозамещающей продукции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Сумма кредита – 50 млн. </a:t>
            </a:r>
            <a:r>
              <a:rPr lang="ru-RU" sz="1300" b="1" dirty="0" err="1">
                <a:solidFill>
                  <a:schemeClr val="tx2">
                    <a:lumMod val="75000"/>
                  </a:schemeClr>
                </a:solidFill>
              </a:rPr>
              <a:t>руб</a:t>
            </a:r>
            <a:r>
              <a:rPr lang="en-US" sz="1300" b="1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Срок кредитования –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5 лет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67096" y="2733904"/>
            <a:ext cx="272717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Субъект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среднего </a:t>
            </a: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предпринимательства</a:t>
            </a:r>
            <a:r>
              <a:rPr lang="en-US" sz="1300" b="1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Род </a:t>
            </a: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деятельности – производство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прочих красок, лаков, эмалей и связанных с ними продуктов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Цель кредита –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пополнение оборотных средств, модернизация производственных мощностей</a:t>
            </a:r>
            <a:r>
              <a:rPr lang="en-US" sz="13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Сумма кредита – 50 млн. </a:t>
            </a:r>
            <a:r>
              <a:rPr lang="ru-RU" sz="1300" b="1" dirty="0" err="1">
                <a:solidFill>
                  <a:schemeClr val="tx2">
                    <a:lumMod val="75000"/>
                  </a:schemeClr>
                </a:solidFill>
              </a:rPr>
              <a:t>руб</a:t>
            </a:r>
            <a:r>
              <a:rPr lang="en-US" sz="1300" b="1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ru-RU" sz="1300" b="1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300" b="1" dirty="0">
                <a:solidFill>
                  <a:schemeClr val="tx2">
                    <a:lumMod val="75000"/>
                  </a:schemeClr>
                </a:solidFill>
              </a:rPr>
              <a:t>Срок кредитования – </a:t>
            </a:r>
            <a:r>
              <a:rPr lang="ru-RU" sz="1300" b="1" dirty="0" smtClean="0">
                <a:solidFill>
                  <a:schemeClr val="tx2">
                    <a:lumMod val="75000"/>
                  </a:schemeClr>
                </a:solidFill>
              </a:rPr>
              <a:t>5 лет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17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755574" y="2965014"/>
            <a:ext cx="8210247" cy="2854194"/>
          </a:xfrm>
          <a:prstGeom prst="rect">
            <a:avLst/>
          </a:prstGeom>
          <a:solidFill>
            <a:srgbClr val="FF0000">
              <a:alpha val="7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291976"/>
            <a:ext cx="8210245" cy="1200329"/>
          </a:xfrm>
          <a:prstGeom prst="rect">
            <a:avLst/>
          </a:prstGeom>
          <a:solidFill>
            <a:srgbClr val="00B050">
              <a:alpha val="75000"/>
            </a:srgb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Состоялась встреча представителя Сбербанка и директора ООО «Дубрава-СББ»</a:t>
            </a:r>
            <a:r>
              <a:rPr lang="en-US" b="1" dirty="0">
                <a:solidFill>
                  <a:schemeClr val="bg1"/>
                </a:solidFill>
              </a:rPr>
              <a:t>;</a:t>
            </a:r>
            <a:endParaRPr lang="ru-RU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Оговорены условия кредитования</a:t>
            </a:r>
            <a:r>
              <a:rPr lang="en-US" b="1" dirty="0">
                <a:solidFill>
                  <a:schemeClr val="bg1"/>
                </a:solidFill>
              </a:rPr>
              <a:t>;</a:t>
            </a:r>
            <a:endParaRPr lang="ru-RU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Предоставлен список документов для передачи в </a:t>
            </a:r>
            <a:r>
              <a:rPr lang="ru-RU" b="1" dirty="0" smtClean="0">
                <a:solidFill>
                  <a:schemeClr val="bg1"/>
                </a:solidFill>
              </a:rPr>
              <a:t>банк.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4" name="Picture 2" descr="K:\logo_tp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733256"/>
            <a:ext cx="4788024" cy="126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971600" y="24342"/>
            <a:ext cx="756084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контрольной закупки с ООО «Дубрава-СББ» на 08.08.2016 </a:t>
            </a:r>
            <a:endParaRPr lang="ru-RU" sz="2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5" y="916894"/>
            <a:ext cx="82102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47216"/>
                </a:solidFill>
              </a:rPr>
              <a:t>Позитив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5575" y="2564904"/>
            <a:ext cx="82102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Негатив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55575" y="2972275"/>
            <a:ext cx="8210245" cy="28469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Представитель Сбербанка не обладала </a:t>
            </a:r>
            <a:r>
              <a:rPr lang="ru-RU" b="1" dirty="0" smtClean="0">
                <a:solidFill>
                  <a:schemeClr val="bg1"/>
                </a:solidFill>
              </a:rPr>
              <a:t>информацией </a:t>
            </a:r>
            <a:r>
              <a:rPr lang="ru-RU" b="1" dirty="0">
                <a:solidFill>
                  <a:schemeClr val="bg1"/>
                </a:solidFill>
              </a:rPr>
              <a:t>по условиям </a:t>
            </a:r>
            <a:r>
              <a:rPr lang="ru-RU" b="1" dirty="0" smtClean="0">
                <a:solidFill>
                  <a:schemeClr val="bg1"/>
                </a:solidFill>
              </a:rPr>
              <a:t>кредитования, поэтому переговоры проводились с помощью презентации, распечатанной с сайта АО Корпорация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  <a:endParaRPr lang="ru-RU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solidFill>
                  <a:schemeClr val="bg1"/>
                </a:solidFill>
              </a:rPr>
              <a:t>Ошибочно была </a:t>
            </a:r>
            <a:r>
              <a:rPr lang="ru-RU" b="1" dirty="0">
                <a:solidFill>
                  <a:schemeClr val="bg1"/>
                </a:solidFill>
              </a:rPr>
              <a:t>озвучена комиссия на кредитование в размере 1,25% (около 1 млн. </a:t>
            </a:r>
            <a:r>
              <a:rPr lang="ru-RU" b="1" dirty="0" err="1">
                <a:solidFill>
                  <a:schemeClr val="bg1"/>
                </a:solidFill>
              </a:rPr>
              <a:t>руб</a:t>
            </a:r>
            <a:r>
              <a:rPr lang="ru-RU" b="1" dirty="0" smtClean="0">
                <a:solidFill>
                  <a:schemeClr val="bg1"/>
                </a:solidFill>
              </a:rPr>
              <a:t>)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  <a:endParaRPr lang="ru-RU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Залог с заемщика должен обеспечить 100% суммы </a:t>
            </a:r>
            <a:r>
              <a:rPr lang="ru-RU" b="1" dirty="0" smtClean="0">
                <a:solidFill>
                  <a:schemeClr val="bg1"/>
                </a:solidFill>
              </a:rPr>
              <a:t>кредита. С учетом банковского дисконтирования заемщику необходимо заложить имущество на сумму около 85 </a:t>
            </a:r>
            <a:r>
              <a:rPr lang="ru-RU" b="1" dirty="0" err="1" smtClean="0">
                <a:solidFill>
                  <a:schemeClr val="bg1"/>
                </a:solidFill>
              </a:rPr>
              <a:t>млн.руб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r>
              <a:rPr lang="en-US" b="1" dirty="0" smtClean="0">
                <a:solidFill>
                  <a:schemeClr val="bg1"/>
                </a:solidFill>
              </a:rPr>
              <a:t>;</a:t>
            </a:r>
            <a:endParaRPr lang="ru-RU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chemeClr val="bg1"/>
                </a:solidFill>
              </a:rPr>
              <a:t>Услуги оценивающей компании опла</a:t>
            </a:r>
            <a:r>
              <a:rPr lang="ru-RU" sz="1700" b="1" dirty="0">
                <a:solidFill>
                  <a:schemeClr val="bg1"/>
                </a:solidFill>
              </a:rPr>
              <a:t>чивает заемщик</a:t>
            </a:r>
            <a:r>
              <a:rPr lang="ru-RU" sz="1700" b="1" dirty="0" smtClean="0">
                <a:solidFill>
                  <a:schemeClr val="bg1"/>
                </a:solidFill>
              </a:rPr>
              <a:t>!</a:t>
            </a:r>
            <a:r>
              <a:rPr lang="en-US" sz="1700" b="1" dirty="0" smtClean="0">
                <a:solidFill>
                  <a:schemeClr val="bg1"/>
                </a:solidFill>
              </a:rPr>
              <a:t> </a:t>
            </a:r>
            <a:r>
              <a:rPr lang="ru-RU" sz="1700" b="1" dirty="0" smtClean="0">
                <a:solidFill>
                  <a:schemeClr val="bg1"/>
                </a:solidFill>
              </a:rPr>
              <a:t>Ориентировочная стоимость услуг – 100 тыс. руб.</a:t>
            </a:r>
            <a:endParaRPr lang="ru-RU" sz="1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15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3861" y="1484784"/>
            <a:ext cx="8568952" cy="2304256"/>
          </a:xfrm>
          <a:prstGeom prst="rect">
            <a:avLst/>
          </a:prstGeom>
          <a:solidFill>
            <a:srgbClr val="6598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7" y="1628800"/>
            <a:ext cx="8539285" cy="208823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О дальнейших шагах участников закупки и полученных результатах мы будем информировать еженедельно!</a:t>
            </a:r>
            <a:br>
              <a:rPr lang="ru-RU" sz="3600" b="1" dirty="0" smtClean="0">
                <a:solidFill>
                  <a:schemeClr val="bg1"/>
                </a:solidFill>
              </a:rPr>
            </a:br>
            <a:endParaRPr lang="ru-RU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K:\logo_tp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488" y="5589240"/>
            <a:ext cx="4788024" cy="1260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445989" y="3284984"/>
            <a:ext cx="7416824" cy="1152128"/>
          </a:xfrm>
          <a:prstGeom prst="rect">
            <a:avLst/>
          </a:prstGeom>
          <a:solidFill>
            <a:srgbClr val="DB1313"/>
          </a:solidFill>
          <a:ln>
            <a:noFill/>
          </a:ln>
          <a:effectLst>
            <a:outerShdw blurRad="50800" dist="38100" dir="13980000" algn="b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>
                <a:solidFill>
                  <a:schemeClr val="bg1"/>
                </a:solidFill>
              </a:rPr>
              <a:t>Всю дополнительную информацию можно получить в Департаменте развития предпринимательства ТПП РФ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07904" y="4293096"/>
            <a:ext cx="5154909" cy="1075715"/>
          </a:xfrm>
          <a:prstGeom prst="rect">
            <a:avLst/>
          </a:prstGeom>
          <a:solidFill>
            <a:schemeClr val="bg1">
              <a:lumMod val="50000"/>
              <a:alpha val="96000"/>
            </a:schemeClr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b="1" dirty="0" smtClean="0"/>
              <a:t>Рыжков Антон – 8-495-620-05-73, </a:t>
            </a:r>
            <a:r>
              <a:rPr lang="en-US" b="1" dirty="0" smtClean="0"/>
              <a:t>tonwin@mail.ru</a:t>
            </a:r>
            <a:endParaRPr lang="ru-RU" b="1" dirty="0" smtClean="0"/>
          </a:p>
          <a:p>
            <a:pPr algn="r"/>
            <a:r>
              <a:rPr lang="en-US" b="1" dirty="0" smtClean="0"/>
              <a:t>  </a:t>
            </a:r>
            <a:r>
              <a:rPr lang="ru-RU" b="1" dirty="0" smtClean="0"/>
              <a:t>Шишкина Юлия – 8-495-620-05-47</a:t>
            </a:r>
            <a:r>
              <a:rPr lang="ru-RU" b="1" dirty="0"/>
              <a:t>,</a:t>
            </a:r>
            <a:r>
              <a:rPr lang="ru-RU" b="1" dirty="0" smtClean="0"/>
              <a:t> </a:t>
            </a:r>
            <a:r>
              <a:rPr lang="en-US" b="1" dirty="0" smtClean="0"/>
              <a:t>syv@tpprf.ru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96428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391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Контрольная закупка ТПП РФ  «6,5»</vt:lpstr>
      <vt:lpstr>Презентация PowerPoint</vt:lpstr>
      <vt:lpstr>Презентация PowerPoint</vt:lpstr>
      <vt:lpstr>Презентация PowerPoint</vt:lpstr>
      <vt:lpstr>О дальнейших шагах участников закупки и полученных результатах мы будем информировать еженедельно!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ДЕНЬ СОЦИАЛЬНОГО БИЗНЕСА</dc:title>
  <dc:creator>User</dc:creator>
  <cp:lastModifiedBy>Дыбова</cp:lastModifiedBy>
  <cp:revision>37</cp:revision>
  <dcterms:created xsi:type="dcterms:W3CDTF">2016-06-27T15:19:23Z</dcterms:created>
  <dcterms:modified xsi:type="dcterms:W3CDTF">2016-08-10T13:22:31Z</dcterms:modified>
</cp:coreProperties>
</file>